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8" r:id="rId4"/>
    <p:sldId id="257" r:id="rId5"/>
    <p:sldId id="265" r:id="rId6"/>
    <p:sldId id="258" r:id="rId7"/>
    <p:sldId id="259" r:id="rId8"/>
    <p:sldId id="260" r:id="rId9"/>
    <p:sldId id="261" r:id="rId10"/>
    <p:sldId id="262" r:id="rId11"/>
    <p:sldId id="263" r:id="rId12"/>
    <p:sldId id="264"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1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F03CBB-1ACE-492B-BB92-30A533092EEF}"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1960B8BF-E876-474D-AC00-0A9BF409D46B}">
      <dgm:prSet/>
      <dgm:spPr/>
      <dgm:t>
        <a:bodyPr/>
        <a:lstStyle/>
        <a:p>
          <a:r>
            <a:rPr lang="en-US" b="1" dirty="0"/>
            <a:t>Target Beneficiaries:</a:t>
          </a:r>
          <a:r>
            <a:rPr lang="en-US" dirty="0"/>
            <a:t> 11,374 vulnerable households (~13,974 persons), including 2% with disabilities.</a:t>
          </a:r>
        </a:p>
      </dgm:t>
    </dgm:pt>
    <dgm:pt modelId="{9FC4DB29-64DF-4433-811A-615EE0AD8F3F}" type="parTrans" cxnId="{8968FA7E-8C1E-48C8-B854-C78782B74D3D}">
      <dgm:prSet/>
      <dgm:spPr/>
      <dgm:t>
        <a:bodyPr/>
        <a:lstStyle/>
        <a:p>
          <a:endParaRPr lang="en-US"/>
        </a:p>
      </dgm:t>
    </dgm:pt>
    <dgm:pt modelId="{D1AC2712-6A1E-4FE1-8F01-A9BF8F265841}" type="sibTrans" cxnId="{8968FA7E-8C1E-48C8-B854-C78782B74D3D}">
      <dgm:prSet/>
      <dgm:spPr/>
      <dgm:t>
        <a:bodyPr/>
        <a:lstStyle/>
        <a:p>
          <a:endParaRPr lang="en-US"/>
        </a:p>
      </dgm:t>
    </dgm:pt>
    <dgm:pt modelId="{4BEF9A5C-CFA7-4555-9151-018F5ECD3CF5}">
      <dgm:prSet/>
      <dgm:spPr/>
      <dgm:t>
        <a:bodyPr/>
        <a:lstStyle/>
        <a:p>
          <a:r>
            <a:rPr lang="en-US" b="1"/>
            <a:t>Geographical Focus:</a:t>
          </a:r>
          <a:r>
            <a:rPr lang="en-US"/>
            <a:t> Gwanda District, Matabeleland South, Zimbabwe (Wards 11, 16, 19, 20).</a:t>
          </a:r>
        </a:p>
      </dgm:t>
    </dgm:pt>
    <dgm:pt modelId="{8D6E3124-9D3B-44A9-9B8D-557C37093E82}" type="parTrans" cxnId="{AA0B82D7-C01D-4A84-92C7-6B56B562AC79}">
      <dgm:prSet/>
      <dgm:spPr/>
      <dgm:t>
        <a:bodyPr/>
        <a:lstStyle/>
        <a:p>
          <a:endParaRPr lang="en-US"/>
        </a:p>
      </dgm:t>
    </dgm:pt>
    <dgm:pt modelId="{214D46C3-F02D-403B-8BAB-EE3D03236719}" type="sibTrans" cxnId="{AA0B82D7-C01D-4A84-92C7-6B56B562AC79}">
      <dgm:prSet/>
      <dgm:spPr/>
      <dgm:t>
        <a:bodyPr/>
        <a:lstStyle/>
        <a:p>
          <a:endParaRPr lang="en-US"/>
        </a:p>
      </dgm:t>
    </dgm:pt>
    <dgm:pt modelId="{3CA6F770-3368-43D4-A794-32E6F0331517}" type="pres">
      <dgm:prSet presAssocID="{50F03CBB-1ACE-492B-BB92-30A533092EEF}" presName="hierChild1" presStyleCnt="0">
        <dgm:presLayoutVars>
          <dgm:chPref val="1"/>
          <dgm:dir/>
          <dgm:animOne val="branch"/>
          <dgm:animLvl val="lvl"/>
          <dgm:resizeHandles/>
        </dgm:presLayoutVars>
      </dgm:prSet>
      <dgm:spPr/>
    </dgm:pt>
    <dgm:pt modelId="{2BB13E8C-35B7-439F-BD00-C0A13B516B74}" type="pres">
      <dgm:prSet presAssocID="{1960B8BF-E876-474D-AC00-0A9BF409D46B}" presName="hierRoot1" presStyleCnt="0"/>
      <dgm:spPr/>
    </dgm:pt>
    <dgm:pt modelId="{BD9FA870-E0B1-4A53-AD55-7C7C3C03B323}" type="pres">
      <dgm:prSet presAssocID="{1960B8BF-E876-474D-AC00-0A9BF409D46B}" presName="composite" presStyleCnt="0"/>
      <dgm:spPr/>
    </dgm:pt>
    <dgm:pt modelId="{16D73C7D-1573-458E-94EF-1C3DE6C94BF2}" type="pres">
      <dgm:prSet presAssocID="{1960B8BF-E876-474D-AC00-0A9BF409D46B}" presName="background" presStyleLbl="node0" presStyleIdx="0" presStyleCnt="2"/>
      <dgm:spPr/>
    </dgm:pt>
    <dgm:pt modelId="{AF2D4A5C-C307-4277-BE58-F374BABFB22E}" type="pres">
      <dgm:prSet presAssocID="{1960B8BF-E876-474D-AC00-0A9BF409D46B}" presName="text" presStyleLbl="fgAcc0" presStyleIdx="0" presStyleCnt="2">
        <dgm:presLayoutVars>
          <dgm:chPref val="3"/>
        </dgm:presLayoutVars>
      </dgm:prSet>
      <dgm:spPr/>
    </dgm:pt>
    <dgm:pt modelId="{7738AABE-B550-4545-950F-11F740941E9E}" type="pres">
      <dgm:prSet presAssocID="{1960B8BF-E876-474D-AC00-0A9BF409D46B}" presName="hierChild2" presStyleCnt="0"/>
      <dgm:spPr/>
    </dgm:pt>
    <dgm:pt modelId="{F0F24024-90C2-453D-8512-C45B5AA5078A}" type="pres">
      <dgm:prSet presAssocID="{4BEF9A5C-CFA7-4555-9151-018F5ECD3CF5}" presName="hierRoot1" presStyleCnt="0"/>
      <dgm:spPr/>
    </dgm:pt>
    <dgm:pt modelId="{9A3FDC5E-F3AF-4317-87DA-F40F0E2980C9}" type="pres">
      <dgm:prSet presAssocID="{4BEF9A5C-CFA7-4555-9151-018F5ECD3CF5}" presName="composite" presStyleCnt="0"/>
      <dgm:spPr/>
    </dgm:pt>
    <dgm:pt modelId="{FE23EE76-C933-4295-BAB2-114E035E093B}" type="pres">
      <dgm:prSet presAssocID="{4BEF9A5C-CFA7-4555-9151-018F5ECD3CF5}" presName="background" presStyleLbl="node0" presStyleIdx="1" presStyleCnt="2"/>
      <dgm:spPr/>
    </dgm:pt>
    <dgm:pt modelId="{46981A65-9E00-4704-95CB-84CAFCE96535}" type="pres">
      <dgm:prSet presAssocID="{4BEF9A5C-CFA7-4555-9151-018F5ECD3CF5}" presName="text" presStyleLbl="fgAcc0" presStyleIdx="1" presStyleCnt="2">
        <dgm:presLayoutVars>
          <dgm:chPref val="3"/>
        </dgm:presLayoutVars>
      </dgm:prSet>
      <dgm:spPr/>
    </dgm:pt>
    <dgm:pt modelId="{5CAE7E16-4FC6-4B0C-BF71-69D9F52BDAD7}" type="pres">
      <dgm:prSet presAssocID="{4BEF9A5C-CFA7-4555-9151-018F5ECD3CF5}" presName="hierChild2" presStyleCnt="0"/>
      <dgm:spPr/>
    </dgm:pt>
  </dgm:ptLst>
  <dgm:cxnLst>
    <dgm:cxn modelId="{2ADBE42E-F807-4BF8-AB95-7A25EC17DDF1}" type="presOf" srcId="{4BEF9A5C-CFA7-4555-9151-018F5ECD3CF5}" destId="{46981A65-9E00-4704-95CB-84CAFCE96535}" srcOrd="0" destOrd="0" presId="urn:microsoft.com/office/officeart/2005/8/layout/hierarchy1"/>
    <dgm:cxn modelId="{8968FA7E-8C1E-48C8-B854-C78782B74D3D}" srcId="{50F03CBB-1ACE-492B-BB92-30A533092EEF}" destId="{1960B8BF-E876-474D-AC00-0A9BF409D46B}" srcOrd="0" destOrd="0" parTransId="{9FC4DB29-64DF-4433-811A-615EE0AD8F3F}" sibTransId="{D1AC2712-6A1E-4FE1-8F01-A9BF8F265841}"/>
    <dgm:cxn modelId="{17932395-3D05-4975-B056-76E036B36130}" type="presOf" srcId="{50F03CBB-1ACE-492B-BB92-30A533092EEF}" destId="{3CA6F770-3368-43D4-A794-32E6F0331517}" srcOrd="0" destOrd="0" presId="urn:microsoft.com/office/officeart/2005/8/layout/hierarchy1"/>
    <dgm:cxn modelId="{26D752CB-C8A9-4024-A1E3-907A2E59E9C7}" type="presOf" srcId="{1960B8BF-E876-474D-AC00-0A9BF409D46B}" destId="{AF2D4A5C-C307-4277-BE58-F374BABFB22E}" srcOrd="0" destOrd="0" presId="urn:microsoft.com/office/officeart/2005/8/layout/hierarchy1"/>
    <dgm:cxn modelId="{AA0B82D7-C01D-4A84-92C7-6B56B562AC79}" srcId="{50F03CBB-1ACE-492B-BB92-30A533092EEF}" destId="{4BEF9A5C-CFA7-4555-9151-018F5ECD3CF5}" srcOrd="1" destOrd="0" parTransId="{8D6E3124-9D3B-44A9-9B8D-557C37093E82}" sibTransId="{214D46C3-F02D-403B-8BAB-EE3D03236719}"/>
    <dgm:cxn modelId="{78899A8A-E219-4E02-BD0F-03C4DF964F30}" type="presParOf" srcId="{3CA6F770-3368-43D4-A794-32E6F0331517}" destId="{2BB13E8C-35B7-439F-BD00-C0A13B516B74}" srcOrd="0" destOrd="0" presId="urn:microsoft.com/office/officeart/2005/8/layout/hierarchy1"/>
    <dgm:cxn modelId="{01411037-356D-495B-892C-5C5D2E18D268}" type="presParOf" srcId="{2BB13E8C-35B7-439F-BD00-C0A13B516B74}" destId="{BD9FA870-E0B1-4A53-AD55-7C7C3C03B323}" srcOrd="0" destOrd="0" presId="urn:microsoft.com/office/officeart/2005/8/layout/hierarchy1"/>
    <dgm:cxn modelId="{43EC1C09-2341-43F5-AA20-84580AFD9329}" type="presParOf" srcId="{BD9FA870-E0B1-4A53-AD55-7C7C3C03B323}" destId="{16D73C7D-1573-458E-94EF-1C3DE6C94BF2}" srcOrd="0" destOrd="0" presId="urn:microsoft.com/office/officeart/2005/8/layout/hierarchy1"/>
    <dgm:cxn modelId="{00CC7DE9-7F4F-4331-AB61-53A59703DF5F}" type="presParOf" srcId="{BD9FA870-E0B1-4A53-AD55-7C7C3C03B323}" destId="{AF2D4A5C-C307-4277-BE58-F374BABFB22E}" srcOrd="1" destOrd="0" presId="urn:microsoft.com/office/officeart/2005/8/layout/hierarchy1"/>
    <dgm:cxn modelId="{79557AED-1C43-4EF8-A85F-CCABAE050835}" type="presParOf" srcId="{2BB13E8C-35B7-439F-BD00-C0A13B516B74}" destId="{7738AABE-B550-4545-950F-11F740941E9E}" srcOrd="1" destOrd="0" presId="urn:microsoft.com/office/officeart/2005/8/layout/hierarchy1"/>
    <dgm:cxn modelId="{1DFD6559-0D81-47A4-81FF-421DBC4BD67A}" type="presParOf" srcId="{3CA6F770-3368-43D4-A794-32E6F0331517}" destId="{F0F24024-90C2-453D-8512-C45B5AA5078A}" srcOrd="1" destOrd="0" presId="urn:microsoft.com/office/officeart/2005/8/layout/hierarchy1"/>
    <dgm:cxn modelId="{6339187E-218B-4322-B6D0-BC13D1C00C2F}" type="presParOf" srcId="{F0F24024-90C2-453D-8512-C45B5AA5078A}" destId="{9A3FDC5E-F3AF-4317-87DA-F40F0E2980C9}" srcOrd="0" destOrd="0" presId="urn:microsoft.com/office/officeart/2005/8/layout/hierarchy1"/>
    <dgm:cxn modelId="{BE7E6A38-503F-452F-9FF1-F1AFD95729CA}" type="presParOf" srcId="{9A3FDC5E-F3AF-4317-87DA-F40F0E2980C9}" destId="{FE23EE76-C933-4295-BAB2-114E035E093B}" srcOrd="0" destOrd="0" presId="urn:microsoft.com/office/officeart/2005/8/layout/hierarchy1"/>
    <dgm:cxn modelId="{24F94B5D-06EB-4C62-9DE1-7596D5755E9B}" type="presParOf" srcId="{9A3FDC5E-F3AF-4317-87DA-F40F0E2980C9}" destId="{46981A65-9E00-4704-95CB-84CAFCE96535}" srcOrd="1" destOrd="0" presId="urn:microsoft.com/office/officeart/2005/8/layout/hierarchy1"/>
    <dgm:cxn modelId="{96AE7E8D-4B96-4D2F-9B3D-AD4C8C673D0D}" type="presParOf" srcId="{F0F24024-90C2-453D-8512-C45B5AA5078A}" destId="{5CAE7E16-4FC6-4B0C-BF71-69D9F52BDAD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709530-1F4C-4AEA-93EF-595E564381A1}" type="doc">
      <dgm:prSet loTypeId="urn:microsoft.com/office/officeart/2016/7/layout/BasicLinearProcessNumbered" loCatId="process" qsTypeId="urn:microsoft.com/office/officeart/2005/8/quickstyle/simple5" qsCatId="simple" csTypeId="urn:microsoft.com/office/officeart/2005/8/colors/colorful1" csCatId="colorful"/>
      <dgm:spPr/>
      <dgm:t>
        <a:bodyPr/>
        <a:lstStyle/>
        <a:p>
          <a:endParaRPr lang="en-US"/>
        </a:p>
      </dgm:t>
    </dgm:pt>
    <dgm:pt modelId="{DB1E0452-60E0-4C94-8163-D4C82085EEBE}">
      <dgm:prSet/>
      <dgm:spPr/>
      <dgm:t>
        <a:bodyPr/>
        <a:lstStyle/>
        <a:p>
          <a:r>
            <a:rPr lang="en-ZW"/>
            <a:t>Adoption of water system insurance policies.</a:t>
          </a:r>
          <a:endParaRPr lang="en-US"/>
        </a:p>
      </dgm:t>
    </dgm:pt>
    <dgm:pt modelId="{6A97C7B3-FA9F-40F0-9750-281EDED6831F}" type="parTrans" cxnId="{BC50F797-F626-4904-8675-FD8C000E28C7}">
      <dgm:prSet/>
      <dgm:spPr/>
      <dgm:t>
        <a:bodyPr/>
        <a:lstStyle/>
        <a:p>
          <a:endParaRPr lang="en-US"/>
        </a:p>
      </dgm:t>
    </dgm:pt>
    <dgm:pt modelId="{AEE78C1E-FAA2-452F-93C6-C08C5C622E6E}" type="sibTrans" cxnId="{BC50F797-F626-4904-8675-FD8C000E28C7}">
      <dgm:prSet phldrT="1" phldr="0"/>
      <dgm:spPr/>
      <dgm:t>
        <a:bodyPr/>
        <a:lstStyle/>
        <a:p>
          <a:r>
            <a:rPr lang="en-US"/>
            <a:t>1</a:t>
          </a:r>
        </a:p>
      </dgm:t>
    </dgm:pt>
    <dgm:pt modelId="{965589BA-C8A0-47D0-8850-BEBE0A55AE23}">
      <dgm:prSet/>
      <dgm:spPr/>
      <dgm:t>
        <a:bodyPr/>
        <a:lstStyle/>
        <a:p>
          <a:r>
            <a:rPr lang="en-ZW"/>
            <a:t>Improved collaboration between farmers and private sector.</a:t>
          </a:r>
          <a:endParaRPr lang="en-US"/>
        </a:p>
      </dgm:t>
    </dgm:pt>
    <dgm:pt modelId="{7CD57691-97A8-4A35-8716-937D2F317805}" type="parTrans" cxnId="{C661E708-1484-41CB-B8B2-4AAD1FBCB064}">
      <dgm:prSet/>
      <dgm:spPr/>
      <dgm:t>
        <a:bodyPr/>
        <a:lstStyle/>
        <a:p>
          <a:endParaRPr lang="en-US"/>
        </a:p>
      </dgm:t>
    </dgm:pt>
    <dgm:pt modelId="{0181656B-84B7-43B2-9C24-A6A1F1740394}" type="sibTrans" cxnId="{C661E708-1484-41CB-B8B2-4AAD1FBCB064}">
      <dgm:prSet phldrT="2" phldr="0"/>
      <dgm:spPr/>
      <dgm:t>
        <a:bodyPr/>
        <a:lstStyle/>
        <a:p>
          <a:r>
            <a:rPr lang="en-US"/>
            <a:t>2</a:t>
          </a:r>
        </a:p>
      </dgm:t>
    </dgm:pt>
    <dgm:pt modelId="{1576F5AA-B66A-46A7-976F-08DA63462B9F}">
      <dgm:prSet/>
      <dgm:spPr/>
      <dgm:t>
        <a:bodyPr/>
        <a:lstStyle/>
        <a:p>
          <a:r>
            <a:rPr lang="en-ZW"/>
            <a:t>Enhanced community resilience and sustainability of water infrastructure.</a:t>
          </a:r>
          <a:endParaRPr lang="en-US"/>
        </a:p>
      </dgm:t>
    </dgm:pt>
    <dgm:pt modelId="{7FF19EB1-00BE-4DA5-89ED-771B70EB43F9}" type="parTrans" cxnId="{A285E6C7-E6AB-4574-B486-9324978CEA28}">
      <dgm:prSet/>
      <dgm:spPr/>
      <dgm:t>
        <a:bodyPr/>
        <a:lstStyle/>
        <a:p>
          <a:endParaRPr lang="en-US"/>
        </a:p>
      </dgm:t>
    </dgm:pt>
    <dgm:pt modelId="{592258BC-0EE5-4438-8189-2388C45E240B}" type="sibTrans" cxnId="{A285E6C7-E6AB-4574-B486-9324978CEA28}">
      <dgm:prSet phldrT="3" phldr="0"/>
      <dgm:spPr/>
      <dgm:t>
        <a:bodyPr/>
        <a:lstStyle/>
        <a:p>
          <a:r>
            <a:rPr lang="en-US"/>
            <a:t>3</a:t>
          </a:r>
        </a:p>
      </dgm:t>
    </dgm:pt>
    <dgm:pt modelId="{E17A4929-DE5B-49FF-BF34-2644937E116B}" type="pres">
      <dgm:prSet presAssocID="{85709530-1F4C-4AEA-93EF-595E564381A1}" presName="Name0" presStyleCnt="0">
        <dgm:presLayoutVars>
          <dgm:animLvl val="lvl"/>
          <dgm:resizeHandles val="exact"/>
        </dgm:presLayoutVars>
      </dgm:prSet>
      <dgm:spPr/>
    </dgm:pt>
    <dgm:pt modelId="{CE6ED950-99D2-48CA-B7F9-C2CEF50E7E5D}" type="pres">
      <dgm:prSet presAssocID="{DB1E0452-60E0-4C94-8163-D4C82085EEBE}" presName="compositeNode" presStyleCnt="0">
        <dgm:presLayoutVars>
          <dgm:bulletEnabled val="1"/>
        </dgm:presLayoutVars>
      </dgm:prSet>
      <dgm:spPr/>
    </dgm:pt>
    <dgm:pt modelId="{3C7D2572-CEF9-4E22-A1C5-75E121F1E8AB}" type="pres">
      <dgm:prSet presAssocID="{DB1E0452-60E0-4C94-8163-D4C82085EEBE}" presName="bgRect" presStyleLbl="bgAccFollowNode1" presStyleIdx="0" presStyleCnt="3"/>
      <dgm:spPr/>
    </dgm:pt>
    <dgm:pt modelId="{FB5762C3-F08C-494B-AB07-44F9F425FCC8}" type="pres">
      <dgm:prSet presAssocID="{AEE78C1E-FAA2-452F-93C6-C08C5C622E6E}" presName="sibTransNodeCircle" presStyleLbl="alignNode1" presStyleIdx="0" presStyleCnt="6">
        <dgm:presLayoutVars>
          <dgm:chMax val="0"/>
          <dgm:bulletEnabled/>
        </dgm:presLayoutVars>
      </dgm:prSet>
      <dgm:spPr/>
    </dgm:pt>
    <dgm:pt modelId="{EA07B7FC-2634-4068-BC56-510049E7D687}" type="pres">
      <dgm:prSet presAssocID="{DB1E0452-60E0-4C94-8163-D4C82085EEBE}" presName="bottomLine" presStyleLbl="alignNode1" presStyleIdx="1" presStyleCnt="6">
        <dgm:presLayoutVars/>
      </dgm:prSet>
      <dgm:spPr/>
    </dgm:pt>
    <dgm:pt modelId="{161F0BBE-A44C-40FE-86F6-B53ECEFE9252}" type="pres">
      <dgm:prSet presAssocID="{DB1E0452-60E0-4C94-8163-D4C82085EEBE}" presName="nodeText" presStyleLbl="bgAccFollowNode1" presStyleIdx="0" presStyleCnt="3">
        <dgm:presLayoutVars>
          <dgm:bulletEnabled val="1"/>
        </dgm:presLayoutVars>
      </dgm:prSet>
      <dgm:spPr/>
    </dgm:pt>
    <dgm:pt modelId="{AF2DE888-58C7-4621-B6A8-47A521F4105F}" type="pres">
      <dgm:prSet presAssocID="{AEE78C1E-FAA2-452F-93C6-C08C5C622E6E}" presName="sibTrans" presStyleCnt="0"/>
      <dgm:spPr/>
    </dgm:pt>
    <dgm:pt modelId="{2F4D15A1-A67C-4BD5-8A70-200C3F53EAA0}" type="pres">
      <dgm:prSet presAssocID="{965589BA-C8A0-47D0-8850-BEBE0A55AE23}" presName="compositeNode" presStyleCnt="0">
        <dgm:presLayoutVars>
          <dgm:bulletEnabled val="1"/>
        </dgm:presLayoutVars>
      </dgm:prSet>
      <dgm:spPr/>
    </dgm:pt>
    <dgm:pt modelId="{2662D18F-546A-46E0-9FF1-5DCAC8C0D9AD}" type="pres">
      <dgm:prSet presAssocID="{965589BA-C8A0-47D0-8850-BEBE0A55AE23}" presName="bgRect" presStyleLbl="bgAccFollowNode1" presStyleIdx="1" presStyleCnt="3"/>
      <dgm:spPr/>
    </dgm:pt>
    <dgm:pt modelId="{D43813ED-CB2F-49AD-94AC-48DA99B24491}" type="pres">
      <dgm:prSet presAssocID="{0181656B-84B7-43B2-9C24-A6A1F1740394}" presName="sibTransNodeCircle" presStyleLbl="alignNode1" presStyleIdx="2" presStyleCnt="6">
        <dgm:presLayoutVars>
          <dgm:chMax val="0"/>
          <dgm:bulletEnabled/>
        </dgm:presLayoutVars>
      </dgm:prSet>
      <dgm:spPr/>
    </dgm:pt>
    <dgm:pt modelId="{C15E5590-ECF3-474D-A9B6-8B5930302386}" type="pres">
      <dgm:prSet presAssocID="{965589BA-C8A0-47D0-8850-BEBE0A55AE23}" presName="bottomLine" presStyleLbl="alignNode1" presStyleIdx="3" presStyleCnt="6">
        <dgm:presLayoutVars/>
      </dgm:prSet>
      <dgm:spPr/>
    </dgm:pt>
    <dgm:pt modelId="{D58E2890-3E81-428B-B105-1CEAAD2D9990}" type="pres">
      <dgm:prSet presAssocID="{965589BA-C8A0-47D0-8850-BEBE0A55AE23}" presName="nodeText" presStyleLbl="bgAccFollowNode1" presStyleIdx="1" presStyleCnt="3">
        <dgm:presLayoutVars>
          <dgm:bulletEnabled val="1"/>
        </dgm:presLayoutVars>
      </dgm:prSet>
      <dgm:spPr/>
    </dgm:pt>
    <dgm:pt modelId="{9F69E4B8-18CC-417C-BECC-E70D7AA4911B}" type="pres">
      <dgm:prSet presAssocID="{0181656B-84B7-43B2-9C24-A6A1F1740394}" presName="sibTrans" presStyleCnt="0"/>
      <dgm:spPr/>
    </dgm:pt>
    <dgm:pt modelId="{C82887F3-7FE3-4144-9297-38255888A6EE}" type="pres">
      <dgm:prSet presAssocID="{1576F5AA-B66A-46A7-976F-08DA63462B9F}" presName="compositeNode" presStyleCnt="0">
        <dgm:presLayoutVars>
          <dgm:bulletEnabled val="1"/>
        </dgm:presLayoutVars>
      </dgm:prSet>
      <dgm:spPr/>
    </dgm:pt>
    <dgm:pt modelId="{B49FBE67-5022-4BDC-906C-7B3BD8D68001}" type="pres">
      <dgm:prSet presAssocID="{1576F5AA-B66A-46A7-976F-08DA63462B9F}" presName="bgRect" presStyleLbl="bgAccFollowNode1" presStyleIdx="2" presStyleCnt="3"/>
      <dgm:spPr/>
    </dgm:pt>
    <dgm:pt modelId="{B9D5C475-D0EB-4530-B41C-407F5F494FF1}" type="pres">
      <dgm:prSet presAssocID="{592258BC-0EE5-4438-8189-2388C45E240B}" presName="sibTransNodeCircle" presStyleLbl="alignNode1" presStyleIdx="4" presStyleCnt="6">
        <dgm:presLayoutVars>
          <dgm:chMax val="0"/>
          <dgm:bulletEnabled/>
        </dgm:presLayoutVars>
      </dgm:prSet>
      <dgm:spPr/>
    </dgm:pt>
    <dgm:pt modelId="{CEDA9D8C-D8D0-4392-B795-E962EAACF1FA}" type="pres">
      <dgm:prSet presAssocID="{1576F5AA-B66A-46A7-976F-08DA63462B9F}" presName="bottomLine" presStyleLbl="alignNode1" presStyleIdx="5" presStyleCnt="6">
        <dgm:presLayoutVars/>
      </dgm:prSet>
      <dgm:spPr/>
    </dgm:pt>
    <dgm:pt modelId="{6691274F-A632-47CB-9A1C-1BDB05F21CA5}" type="pres">
      <dgm:prSet presAssocID="{1576F5AA-B66A-46A7-976F-08DA63462B9F}" presName="nodeText" presStyleLbl="bgAccFollowNode1" presStyleIdx="2" presStyleCnt="3">
        <dgm:presLayoutVars>
          <dgm:bulletEnabled val="1"/>
        </dgm:presLayoutVars>
      </dgm:prSet>
      <dgm:spPr/>
    </dgm:pt>
  </dgm:ptLst>
  <dgm:cxnLst>
    <dgm:cxn modelId="{C661E708-1484-41CB-B8B2-4AAD1FBCB064}" srcId="{85709530-1F4C-4AEA-93EF-595E564381A1}" destId="{965589BA-C8A0-47D0-8850-BEBE0A55AE23}" srcOrd="1" destOrd="0" parTransId="{7CD57691-97A8-4A35-8716-937D2F317805}" sibTransId="{0181656B-84B7-43B2-9C24-A6A1F1740394}"/>
    <dgm:cxn modelId="{3FBF5E1C-C8F5-41D3-AA2C-73F49FEFFB18}" type="presOf" srcId="{965589BA-C8A0-47D0-8850-BEBE0A55AE23}" destId="{D58E2890-3E81-428B-B105-1CEAAD2D9990}" srcOrd="1" destOrd="0" presId="urn:microsoft.com/office/officeart/2016/7/layout/BasicLinearProcessNumbered"/>
    <dgm:cxn modelId="{8226AA27-E3A1-4F4F-B023-D99372716CEC}" type="presOf" srcId="{965589BA-C8A0-47D0-8850-BEBE0A55AE23}" destId="{2662D18F-546A-46E0-9FF1-5DCAC8C0D9AD}" srcOrd="0" destOrd="0" presId="urn:microsoft.com/office/officeart/2016/7/layout/BasicLinearProcessNumbered"/>
    <dgm:cxn modelId="{BBFAF160-566D-47CE-B11A-3E1ABA6C20A2}" type="presOf" srcId="{1576F5AA-B66A-46A7-976F-08DA63462B9F}" destId="{6691274F-A632-47CB-9A1C-1BDB05F21CA5}" srcOrd="1" destOrd="0" presId="urn:microsoft.com/office/officeart/2016/7/layout/BasicLinearProcessNumbered"/>
    <dgm:cxn modelId="{C05F996E-88AD-4F28-A5A8-C14D40D20EBD}" type="presOf" srcId="{0181656B-84B7-43B2-9C24-A6A1F1740394}" destId="{D43813ED-CB2F-49AD-94AC-48DA99B24491}" srcOrd="0" destOrd="0" presId="urn:microsoft.com/office/officeart/2016/7/layout/BasicLinearProcessNumbered"/>
    <dgm:cxn modelId="{9018AF4F-FD55-4D98-A2FE-B30EEF86356C}" type="presOf" srcId="{AEE78C1E-FAA2-452F-93C6-C08C5C622E6E}" destId="{FB5762C3-F08C-494B-AB07-44F9F425FCC8}" srcOrd="0" destOrd="0" presId="urn:microsoft.com/office/officeart/2016/7/layout/BasicLinearProcessNumbered"/>
    <dgm:cxn modelId="{BC50F797-F626-4904-8675-FD8C000E28C7}" srcId="{85709530-1F4C-4AEA-93EF-595E564381A1}" destId="{DB1E0452-60E0-4C94-8163-D4C82085EEBE}" srcOrd="0" destOrd="0" parTransId="{6A97C7B3-FA9F-40F0-9750-281EDED6831F}" sibTransId="{AEE78C1E-FAA2-452F-93C6-C08C5C622E6E}"/>
    <dgm:cxn modelId="{B64BCEAD-3DF6-46B6-B941-CD22B4276BFF}" type="presOf" srcId="{DB1E0452-60E0-4C94-8163-D4C82085EEBE}" destId="{3C7D2572-CEF9-4E22-A1C5-75E121F1E8AB}" srcOrd="0" destOrd="0" presId="urn:microsoft.com/office/officeart/2016/7/layout/BasicLinearProcessNumbered"/>
    <dgm:cxn modelId="{BFD813B4-4664-4018-B0E0-C5F543F45719}" type="presOf" srcId="{85709530-1F4C-4AEA-93EF-595E564381A1}" destId="{E17A4929-DE5B-49FF-BF34-2644937E116B}" srcOrd="0" destOrd="0" presId="urn:microsoft.com/office/officeart/2016/7/layout/BasicLinearProcessNumbered"/>
    <dgm:cxn modelId="{6F8EC2BE-D50D-491D-B372-92373D796A35}" type="presOf" srcId="{DB1E0452-60E0-4C94-8163-D4C82085EEBE}" destId="{161F0BBE-A44C-40FE-86F6-B53ECEFE9252}" srcOrd="1" destOrd="0" presId="urn:microsoft.com/office/officeart/2016/7/layout/BasicLinearProcessNumbered"/>
    <dgm:cxn modelId="{71997FC3-4C51-445B-B758-54CE87E737AA}" type="presOf" srcId="{592258BC-0EE5-4438-8189-2388C45E240B}" destId="{B9D5C475-D0EB-4530-B41C-407F5F494FF1}" srcOrd="0" destOrd="0" presId="urn:microsoft.com/office/officeart/2016/7/layout/BasicLinearProcessNumbered"/>
    <dgm:cxn modelId="{A285E6C7-E6AB-4574-B486-9324978CEA28}" srcId="{85709530-1F4C-4AEA-93EF-595E564381A1}" destId="{1576F5AA-B66A-46A7-976F-08DA63462B9F}" srcOrd="2" destOrd="0" parTransId="{7FF19EB1-00BE-4DA5-89ED-771B70EB43F9}" sibTransId="{592258BC-0EE5-4438-8189-2388C45E240B}"/>
    <dgm:cxn modelId="{7B42A9E1-1A42-46C4-A7CF-9102D701F043}" type="presOf" srcId="{1576F5AA-B66A-46A7-976F-08DA63462B9F}" destId="{B49FBE67-5022-4BDC-906C-7B3BD8D68001}" srcOrd="0" destOrd="0" presId="urn:microsoft.com/office/officeart/2016/7/layout/BasicLinearProcessNumbered"/>
    <dgm:cxn modelId="{2C160E0D-05B6-47F8-92FD-EC61E238B078}" type="presParOf" srcId="{E17A4929-DE5B-49FF-BF34-2644937E116B}" destId="{CE6ED950-99D2-48CA-B7F9-C2CEF50E7E5D}" srcOrd="0" destOrd="0" presId="urn:microsoft.com/office/officeart/2016/7/layout/BasicLinearProcessNumbered"/>
    <dgm:cxn modelId="{0973FF2B-CB11-4E58-88A9-4A3E489ED66E}" type="presParOf" srcId="{CE6ED950-99D2-48CA-B7F9-C2CEF50E7E5D}" destId="{3C7D2572-CEF9-4E22-A1C5-75E121F1E8AB}" srcOrd="0" destOrd="0" presId="urn:microsoft.com/office/officeart/2016/7/layout/BasicLinearProcessNumbered"/>
    <dgm:cxn modelId="{F05FE135-274F-46BA-B3AF-A926B747F1A6}" type="presParOf" srcId="{CE6ED950-99D2-48CA-B7F9-C2CEF50E7E5D}" destId="{FB5762C3-F08C-494B-AB07-44F9F425FCC8}" srcOrd="1" destOrd="0" presId="urn:microsoft.com/office/officeart/2016/7/layout/BasicLinearProcessNumbered"/>
    <dgm:cxn modelId="{6118778B-5369-4DDD-9506-E256E3327B55}" type="presParOf" srcId="{CE6ED950-99D2-48CA-B7F9-C2CEF50E7E5D}" destId="{EA07B7FC-2634-4068-BC56-510049E7D687}" srcOrd="2" destOrd="0" presId="urn:microsoft.com/office/officeart/2016/7/layout/BasicLinearProcessNumbered"/>
    <dgm:cxn modelId="{E9FC112E-3ADF-418E-B14E-E5570CE0D25A}" type="presParOf" srcId="{CE6ED950-99D2-48CA-B7F9-C2CEF50E7E5D}" destId="{161F0BBE-A44C-40FE-86F6-B53ECEFE9252}" srcOrd="3" destOrd="0" presId="urn:microsoft.com/office/officeart/2016/7/layout/BasicLinearProcessNumbered"/>
    <dgm:cxn modelId="{DD709B13-FE9D-48E6-AF40-0C556CB15D4D}" type="presParOf" srcId="{E17A4929-DE5B-49FF-BF34-2644937E116B}" destId="{AF2DE888-58C7-4621-B6A8-47A521F4105F}" srcOrd="1" destOrd="0" presId="urn:microsoft.com/office/officeart/2016/7/layout/BasicLinearProcessNumbered"/>
    <dgm:cxn modelId="{327D3349-5937-4357-8A68-A78CAD0FAB05}" type="presParOf" srcId="{E17A4929-DE5B-49FF-BF34-2644937E116B}" destId="{2F4D15A1-A67C-4BD5-8A70-200C3F53EAA0}" srcOrd="2" destOrd="0" presId="urn:microsoft.com/office/officeart/2016/7/layout/BasicLinearProcessNumbered"/>
    <dgm:cxn modelId="{50F9F8D9-F828-431B-A3BB-98D7950FBA5E}" type="presParOf" srcId="{2F4D15A1-A67C-4BD5-8A70-200C3F53EAA0}" destId="{2662D18F-546A-46E0-9FF1-5DCAC8C0D9AD}" srcOrd="0" destOrd="0" presId="urn:microsoft.com/office/officeart/2016/7/layout/BasicLinearProcessNumbered"/>
    <dgm:cxn modelId="{322A124F-496F-4AA2-8624-47B26FF997FF}" type="presParOf" srcId="{2F4D15A1-A67C-4BD5-8A70-200C3F53EAA0}" destId="{D43813ED-CB2F-49AD-94AC-48DA99B24491}" srcOrd="1" destOrd="0" presId="urn:microsoft.com/office/officeart/2016/7/layout/BasicLinearProcessNumbered"/>
    <dgm:cxn modelId="{7993C981-DAAB-4CE1-A898-F98991A29604}" type="presParOf" srcId="{2F4D15A1-A67C-4BD5-8A70-200C3F53EAA0}" destId="{C15E5590-ECF3-474D-A9B6-8B5930302386}" srcOrd="2" destOrd="0" presId="urn:microsoft.com/office/officeart/2016/7/layout/BasicLinearProcessNumbered"/>
    <dgm:cxn modelId="{2F11B354-775D-4D3D-B75B-7834F27795A9}" type="presParOf" srcId="{2F4D15A1-A67C-4BD5-8A70-200C3F53EAA0}" destId="{D58E2890-3E81-428B-B105-1CEAAD2D9990}" srcOrd="3" destOrd="0" presId="urn:microsoft.com/office/officeart/2016/7/layout/BasicLinearProcessNumbered"/>
    <dgm:cxn modelId="{3F8BF2B4-3752-4768-A886-3DF9802DF033}" type="presParOf" srcId="{E17A4929-DE5B-49FF-BF34-2644937E116B}" destId="{9F69E4B8-18CC-417C-BECC-E70D7AA4911B}" srcOrd="3" destOrd="0" presId="urn:microsoft.com/office/officeart/2016/7/layout/BasicLinearProcessNumbered"/>
    <dgm:cxn modelId="{51A9B507-DB25-413B-B887-093FAA13D179}" type="presParOf" srcId="{E17A4929-DE5B-49FF-BF34-2644937E116B}" destId="{C82887F3-7FE3-4144-9297-38255888A6EE}" srcOrd="4" destOrd="0" presId="urn:microsoft.com/office/officeart/2016/7/layout/BasicLinearProcessNumbered"/>
    <dgm:cxn modelId="{3F5715B1-8385-4658-8474-82602B872AEF}" type="presParOf" srcId="{C82887F3-7FE3-4144-9297-38255888A6EE}" destId="{B49FBE67-5022-4BDC-906C-7B3BD8D68001}" srcOrd="0" destOrd="0" presId="urn:microsoft.com/office/officeart/2016/7/layout/BasicLinearProcessNumbered"/>
    <dgm:cxn modelId="{5913F562-5257-4283-AF33-5597B653EE5A}" type="presParOf" srcId="{C82887F3-7FE3-4144-9297-38255888A6EE}" destId="{B9D5C475-D0EB-4530-B41C-407F5F494FF1}" srcOrd="1" destOrd="0" presId="urn:microsoft.com/office/officeart/2016/7/layout/BasicLinearProcessNumbered"/>
    <dgm:cxn modelId="{5D2F8099-5CD9-4CD6-B5CE-EB14880AEED9}" type="presParOf" srcId="{C82887F3-7FE3-4144-9297-38255888A6EE}" destId="{CEDA9D8C-D8D0-4392-B795-E962EAACF1FA}" srcOrd="2" destOrd="0" presId="urn:microsoft.com/office/officeart/2016/7/layout/BasicLinearProcessNumbered"/>
    <dgm:cxn modelId="{88B5C0D0-7AD1-4A8A-84B9-77681C91A675}" type="presParOf" srcId="{C82887F3-7FE3-4144-9297-38255888A6EE}" destId="{6691274F-A632-47CB-9A1C-1BDB05F21CA5}"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73C7D-1573-458E-94EF-1C3DE6C94BF2}">
      <dsp:nvSpPr>
        <dsp:cNvPr id="0" name=""/>
        <dsp:cNvSpPr/>
      </dsp:nvSpPr>
      <dsp:spPr>
        <a:xfrm>
          <a:off x="134291" y="612"/>
          <a:ext cx="4332795" cy="2751325"/>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2D4A5C-C307-4277-BE58-F374BABFB22E}">
      <dsp:nvSpPr>
        <dsp:cNvPr id="0" name=""/>
        <dsp:cNvSpPr/>
      </dsp:nvSpPr>
      <dsp:spPr>
        <a:xfrm>
          <a:off x="615713" y="457963"/>
          <a:ext cx="4332795" cy="2751325"/>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Target Beneficiaries:</a:t>
          </a:r>
          <a:r>
            <a:rPr lang="en-US" sz="2800" kern="1200" dirty="0"/>
            <a:t> 11,374 vulnerable households (~13,974 persons), including 2% with disabilities.</a:t>
          </a:r>
        </a:p>
      </dsp:txBody>
      <dsp:txXfrm>
        <a:off x="696297" y="538547"/>
        <a:ext cx="4171627" cy="2590157"/>
      </dsp:txXfrm>
    </dsp:sp>
    <dsp:sp modelId="{FE23EE76-C933-4295-BAB2-114E035E093B}">
      <dsp:nvSpPr>
        <dsp:cNvPr id="0" name=""/>
        <dsp:cNvSpPr/>
      </dsp:nvSpPr>
      <dsp:spPr>
        <a:xfrm>
          <a:off x="5429930" y="612"/>
          <a:ext cx="4332795" cy="2751325"/>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981A65-9E00-4704-95CB-84CAFCE96535}">
      <dsp:nvSpPr>
        <dsp:cNvPr id="0" name=""/>
        <dsp:cNvSpPr/>
      </dsp:nvSpPr>
      <dsp:spPr>
        <a:xfrm>
          <a:off x="5911352" y="457963"/>
          <a:ext cx="4332795" cy="2751325"/>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Geographical Focus:</a:t>
          </a:r>
          <a:r>
            <a:rPr lang="en-US" sz="2800" kern="1200"/>
            <a:t> Gwanda District, Matabeleland South, Zimbabwe (Wards 11, 16, 19, 20).</a:t>
          </a:r>
        </a:p>
      </dsp:txBody>
      <dsp:txXfrm>
        <a:off x="5991936" y="538547"/>
        <a:ext cx="4171627" cy="25901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7D2572-CEF9-4E22-A1C5-75E121F1E8AB}">
      <dsp:nvSpPr>
        <dsp:cNvPr id="0" name=""/>
        <dsp:cNvSpPr/>
      </dsp:nvSpPr>
      <dsp:spPr>
        <a:xfrm>
          <a:off x="0" y="0"/>
          <a:ext cx="3286125" cy="435133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56199" tIns="330200" rIns="256199" bIns="330200" numCol="1" spcCol="1270" anchor="t" anchorCtr="0">
          <a:noAutofit/>
        </a:bodyPr>
        <a:lstStyle/>
        <a:p>
          <a:pPr marL="0" lvl="0" indent="0" algn="l" defTabSz="1066800">
            <a:lnSpc>
              <a:spcPct val="90000"/>
            </a:lnSpc>
            <a:spcBef>
              <a:spcPct val="0"/>
            </a:spcBef>
            <a:spcAft>
              <a:spcPct val="35000"/>
            </a:spcAft>
            <a:buNone/>
          </a:pPr>
          <a:r>
            <a:rPr lang="en-ZW" sz="2400" kern="1200"/>
            <a:t>Adoption of water system insurance policies.</a:t>
          </a:r>
          <a:endParaRPr lang="en-US" sz="2400" kern="1200"/>
        </a:p>
      </dsp:txBody>
      <dsp:txXfrm>
        <a:off x="0" y="1653508"/>
        <a:ext cx="3286125" cy="2610802"/>
      </dsp:txXfrm>
    </dsp:sp>
    <dsp:sp modelId="{FB5762C3-F08C-494B-AB07-44F9F425FCC8}">
      <dsp:nvSpPr>
        <dsp:cNvPr id="0" name=""/>
        <dsp:cNvSpPr/>
      </dsp:nvSpPr>
      <dsp:spPr>
        <a:xfrm>
          <a:off x="990361" y="435133"/>
          <a:ext cx="1305401" cy="1305401"/>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181533" y="626305"/>
        <a:ext cx="923057" cy="923057"/>
      </dsp:txXfrm>
    </dsp:sp>
    <dsp:sp modelId="{EA07B7FC-2634-4068-BC56-510049E7D687}">
      <dsp:nvSpPr>
        <dsp:cNvPr id="0" name=""/>
        <dsp:cNvSpPr/>
      </dsp:nvSpPr>
      <dsp:spPr>
        <a:xfrm>
          <a:off x="0" y="4351266"/>
          <a:ext cx="3286125" cy="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662D18F-546A-46E0-9FF1-5DCAC8C0D9AD}">
      <dsp:nvSpPr>
        <dsp:cNvPr id="0" name=""/>
        <dsp:cNvSpPr/>
      </dsp:nvSpPr>
      <dsp:spPr>
        <a:xfrm>
          <a:off x="3614737" y="0"/>
          <a:ext cx="3286125" cy="4351338"/>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56199" tIns="330200" rIns="256199" bIns="330200" numCol="1" spcCol="1270" anchor="t" anchorCtr="0">
          <a:noAutofit/>
        </a:bodyPr>
        <a:lstStyle/>
        <a:p>
          <a:pPr marL="0" lvl="0" indent="0" algn="l" defTabSz="1066800">
            <a:lnSpc>
              <a:spcPct val="90000"/>
            </a:lnSpc>
            <a:spcBef>
              <a:spcPct val="0"/>
            </a:spcBef>
            <a:spcAft>
              <a:spcPct val="35000"/>
            </a:spcAft>
            <a:buNone/>
          </a:pPr>
          <a:r>
            <a:rPr lang="en-ZW" sz="2400" kern="1200"/>
            <a:t>Improved collaboration between farmers and private sector.</a:t>
          </a:r>
          <a:endParaRPr lang="en-US" sz="2400" kern="1200"/>
        </a:p>
      </dsp:txBody>
      <dsp:txXfrm>
        <a:off x="3614737" y="1653508"/>
        <a:ext cx="3286125" cy="2610802"/>
      </dsp:txXfrm>
    </dsp:sp>
    <dsp:sp modelId="{D43813ED-CB2F-49AD-94AC-48DA99B24491}">
      <dsp:nvSpPr>
        <dsp:cNvPr id="0" name=""/>
        <dsp:cNvSpPr/>
      </dsp:nvSpPr>
      <dsp:spPr>
        <a:xfrm>
          <a:off x="4605099" y="435133"/>
          <a:ext cx="1305401" cy="1305401"/>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796271" y="626305"/>
        <a:ext cx="923057" cy="923057"/>
      </dsp:txXfrm>
    </dsp:sp>
    <dsp:sp modelId="{C15E5590-ECF3-474D-A9B6-8B5930302386}">
      <dsp:nvSpPr>
        <dsp:cNvPr id="0" name=""/>
        <dsp:cNvSpPr/>
      </dsp:nvSpPr>
      <dsp:spPr>
        <a:xfrm>
          <a:off x="3614737" y="4351266"/>
          <a:ext cx="3286125" cy="7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49FBE67-5022-4BDC-906C-7B3BD8D68001}">
      <dsp:nvSpPr>
        <dsp:cNvPr id="0" name=""/>
        <dsp:cNvSpPr/>
      </dsp:nvSpPr>
      <dsp:spPr>
        <a:xfrm>
          <a:off x="7229475" y="0"/>
          <a:ext cx="3286125" cy="4351338"/>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56199" tIns="330200" rIns="256199" bIns="330200" numCol="1" spcCol="1270" anchor="t" anchorCtr="0">
          <a:noAutofit/>
        </a:bodyPr>
        <a:lstStyle/>
        <a:p>
          <a:pPr marL="0" lvl="0" indent="0" algn="l" defTabSz="1066800">
            <a:lnSpc>
              <a:spcPct val="90000"/>
            </a:lnSpc>
            <a:spcBef>
              <a:spcPct val="0"/>
            </a:spcBef>
            <a:spcAft>
              <a:spcPct val="35000"/>
            </a:spcAft>
            <a:buNone/>
          </a:pPr>
          <a:r>
            <a:rPr lang="en-ZW" sz="2400" kern="1200"/>
            <a:t>Enhanced community resilience and sustainability of water infrastructure.</a:t>
          </a:r>
          <a:endParaRPr lang="en-US" sz="2400" kern="1200"/>
        </a:p>
      </dsp:txBody>
      <dsp:txXfrm>
        <a:off x="7229475" y="1653508"/>
        <a:ext cx="3286125" cy="2610802"/>
      </dsp:txXfrm>
    </dsp:sp>
    <dsp:sp modelId="{B9D5C475-D0EB-4530-B41C-407F5F494FF1}">
      <dsp:nvSpPr>
        <dsp:cNvPr id="0" name=""/>
        <dsp:cNvSpPr/>
      </dsp:nvSpPr>
      <dsp:spPr>
        <a:xfrm>
          <a:off x="8219836" y="435133"/>
          <a:ext cx="1305401" cy="1305401"/>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accent6">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411008" y="626305"/>
        <a:ext cx="923057" cy="923057"/>
      </dsp:txXfrm>
    </dsp:sp>
    <dsp:sp modelId="{CEDA9D8C-D8D0-4392-B795-E962EAACF1FA}">
      <dsp:nvSpPr>
        <dsp:cNvPr id="0" name=""/>
        <dsp:cNvSpPr/>
      </dsp:nvSpPr>
      <dsp:spPr>
        <a:xfrm>
          <a:off x="7229475" y="4351266"/>
          <a:ext cx="3286125" cy="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CC893-59BD-F802-32E4-81206B103D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EDDA32-7ABF-3E12-3A85-2CF6EBCB63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666D7A-4BF6-B91C-A52D-8044A0B00CA6}"/>
              </a:ext>
            </a:extLst>
          </p:cNvPr>
          <p:cNvSpPr>
            <a:spLocks noGrp="1"/>
          </p:cNvSpPr>
          <p:nvPr>
            <p:ph type="dt" sz="half" idx="10"/>
          </p:nvPr>
        </p:nvSpPr>
        <p:spPr/>
        <p:txBody>
          <a:bodyPr/>
          <a:lstStyle/>
          <a:p>
            <a:fld id="{0587CBDB-9374-4FBA-8AD9-B902C429CDC4}" type="datetimeFigureOut">
              <a:rPr lang="en-US" smtClean="0"/>
              <a:t>7/20/2025</a:t>
            </a:fld>
            <a:endParaRPr lang="en-US"/>
          </a:p>
        </p:txBody>
      </p:sp>
      <p:sp>
        <p:nvSpPr>
          <p:cNvPr id="5" name="Footer Placeholder 4">
            <a:extLst>
              <a:ext uri="{FF2B5EF4-FFF2-40B4-BE49-F238E27FC236}">
                <a16:creationId xmlns:a16="http://schemas.microsoft.com/office/drawing/2014/main" id="{E5F63D6A-F39D-6538-211D-C2732BE555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1B8EC8-6E62-98CF-128C-038C9F07C5B3}"/>
              </a:ext>
            </a:extLst>
          </p:cNvPr>
          <p:cNvSpPr>
            <a:spLocks noGrp="1"/>
          </p:cNvSpPr>
          <p:nvPr>
            <p:ph type="sldNum" sz="quarter" idx="12"/>
          </p:nvPr>
        </p:nvSpPr>
        <p:spPr/>
        <p:txBody>
          <a:bodyPr/>
          <a:lstStyle/>
          <a:p>
            <a:fld id="{2CCB9E13-C59A-4AD0-B23B-1A17A237AEC7}" type="slidenum">
              <a:rPr lang="en-US" smtClean="0"/>
              <a:t>‹#›</a:t>
            </a:fld>
            <a:endParaRPr lang="en-US"/>
          </a:p>
        </p:txBody>
      </p:sp>
    </p:spTree>
    <p:extLst>
      <p:ext uri="{BB962C8B-B14F-4D97-AF65-F5344CB8AC3E}">
        <p14:creationId xmlns:p14="http://schemas.microsoft.com/office/powerpoint/2010/main" val="922555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F576-B78E-854E-08A0-C731D910AC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D63AC-D02C-09FC-85D8-7F84309A5C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65FA41-D98E-9918-6EB0-F78FA71530A3}"/>
              </a:ext>
            </a:extLst>
          </p:cNvPr>
          <p:cNvSpPr>
            <a:spLocks noGrp="1"/>
          </p:cNvSpPr>
          <p:nvPr>
            <p:ph type="dt" sz="half" idx="10"/>
          </p:nvPr>
        </p:nvSpPr>
        <p:spPr/>
        <p:txBody>
          <a:bodyPr/>
          <a:lstStyle/>
          <a:p>
            <a:fld id="{0587CBDB-9374-4FBA-8AD9-B902C429CDC4}" type="datetimeFigureOut">
              <a:rPr lang="en-US" smtClean="0"/>
              <a:t>7/20/2025</a:t>
            </a:fld>
            <a:endParaRPr lang="en-US"/>
          </a:p>
        </p:txBody>
      </p:sp>
      <p:sp>
        <p:nvSpPr>
          <p:cNvPr id="5" name="Footer Placeholder 4">
            <a:extLst>
              <a:ext uri="{FF2B5EF4-FFF2-40B4-BE49-F238E27FC236}">
                <a16:creationId xmlns:a16="http://schemas.microsoft.com/office/drawing/2014/main" id="{3D70B1EA-5F47-E558-0B5D-8497698CE5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5A2137-A000-4651-F547-2B41FE1366A6}"/>
              </a:ext>
            </a:extLst>
          </p:cNvPr>
          <p:cNvSpPr>
            <a:spLocks noGrp="1"/>
          </p:cNvSpPr>
          <p:nvPr>
            <p:ph type="sldNum" sz="quarter" idx="12"/>
          </p:nvPr>
        </p:nvSpPr>
        <p:spPr/>
        <p:txBody>
          <a:bodyPr/>
          <a:lstStyle/>
          <a:p>
            <a:fld id="{2CCB9E13-C59A-4AD0-B23B-1A17A237AEC7}" type="slidenum">
              <a:rPr lang="en-US" smtClean="0"/>
              <a:t>‹#›</a:t>
            </a:fld>
            <a:endParaRPr lang="en-US"/>
          </a:p>
        </p:txBody>
      </p:sp>
    </p:spTree>
    <p:extLst>
      <p:ext uri="{BB962C8B-B14F-4D97-AF65-F5344CB8AC3E}">
        <p14:creationId xmlns:p14="http://schemas.microsoft.com/office/powerpoint/2010/main" val="4225617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2810-DF8B-27D2-CF3F-93280596BB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E9FBFE-5C33-7A1E-1F0B-7A9BE6F0AE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1BDD35-E878-7ADD-34FC-4A65B7461B1B}"/>
              </a:ext>
            </a:extLst>
          </p:cNvPr>
          <p:cNvSpPr>
            <a:spLocks noGrp="1"/>
          </p:cNvSpPr>
          <p:nvPr>
            <p:ph type="dt" sz="half" idx="10"/>
          </p:nvPr>
        </p:nvSpPr>
        <p:spPr/>
        <p:txBody>
          <a:bodyPr/>
          <a:lstStyle/>
          <a:p>
            <a:fld id="{0587CBDB-9374-4FBA-8AD9-B902C429CDC4}" type="datetimeFigureOut">
              <a:rPr lang="en-US" smtClean="0"/>
              <a:t>7/20/2025</a:t>
            </a:fld>
            <a:endParaRPr lang="en-US"/>
          </a:p>
        </p:txBody>
      </p:sp>
      <p:sp>
        <p:nvSpPr>
          <p:cNvPr id="5" name="Footer Placeholder 4">
            <a:extLst>
              <a:ext uri="{FF2B5EF4-FFF2-40B4-BE49-F238E27FC236}">
                <a16:creationId xmlns:a16="http://schemas.microsoft.com/office/drawing/2014/main" id="{C9A87596-2B8D-A2CD-9F54-B45E967A5E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D16783-43A6-1C5A-CF74-26DAF53FA4D1}"/>
              </a:ext>
            </a:extLst>
          </p:cNvPr>
          <p:cNvSpPr>
            <a:spLocks noGrp="1"/>
          </p:cNvSpPr>
          <p:nvPr>
            <p:ph type="sldNum" sz="quarter" idx="12"/>
          </p:nvPr>
        </p:nvSpPr>
        <p:spPr/>
        <p:txBody>
          <a:bodyPr/>
          <a:lstStyle/>
          <a:p>
            <a:fld id="{2CCB9E13-C59A-4AD0-B23B-1A17A237AEC7}" type="slidenum">
              <a:rPr lang="en-US" smtClean="0"/>
              <a:t>‹#›</a:t>
            </a:fld>
            <a:endParaRPr lang="en-US"/>
          </a:p>
        </p:txBody>
      </p:sp>
    </p:spTree>
    <p:extLst>
      <p:ext uri="{BB962C8B-B14F-4D97-AF65-F5344CB8AC3E}">
        <p14:creationId xmlns:p14="http://schemas.microsoft.com/office/powerpoint/2010/main" val="603388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DAD3-1184-B3AA-7B08-05440A9C31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7B087F-C102-1ED5-8CB6-B2E12BEC37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814195-7480-8E53-4043-3A08094E03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52ECFD-917F-6C30-F564-8D0B2866FC32}"/>
              </a:ext>
            </a:extLst>
          </p:cNvPr>
          <p:cNvSpPr>
            <a:spLocks noGrp="1"/>
          </p:cNvSpPr>
          <p:nvPr>
            <p:ph type="dt" sz="half" idx="10"/>
          </p:nvPr>
        </p:nvSpPr>
        <p:spPr/>
        <p:txBody>
          <a:bodyPr/>
          <a:lstStyle/>
          <a:p>
            <a:fld id="{0587CBDB-9374-4FBA-8AD9-B902C429CDC4}" type="datetimeFigureOut">
              <a:rPr lang="en-US" smtClean="0"/>
              <a:t>7/20/2025</a:t>
            </a:fld>
            <a:endParaRPr lang="en-US"/>
          </a:p>
        </p:txBody>
      </p:sp>
      <p:sp>
        <p:nvSpPr>
          <p:cNvPr id="6" name="Footer Placeholder 5">
            <a:extLst>
              <a:ext uri="{FF2B5EF4-FFF2-40B4-BE49-F238E27FC236}">
                <a16:creationId xmlns:a16="http://schemas.microsoft.com/office/drawing/2014/main" id="{49A37007-B7DF-D703-0CB2-A97F64B799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7BEB96-AC2D-3FCE-F053-D26D7810B4E6}"/>
              </a:ext>
            </a:extLst>
          </p:cNvPr>
          <p:cNvSpPr>
            <a:spLocks noGrp="1"/>
          </p:cNvSpPr>
          <p:nvPr>
            <p:ph type="sldNum" sz="quarter" idx="12"/>
          </p:nvPr>
        </p:nvSpPr>
        <p:spPr/>
        <p:txBody>
          <a:bodyPr/>
          <a:lstStyle/>
          <a:p>
            <a:fld id="{2CCB9E13-C59A-4AD0-B23B-1A17A237AEC7}" type="slidenum">
              <a:rPr lang="en-US" smtClean="0"/>
              <a:t>‹#›</a:t>
            </a:fld>
            <a:endParaRPr lang="en-US"/>
          </a:p>
        </p:txBody>
      </p:sp>
    </p:spTree>
    <p:extLst>
      <p:ext uri="{BB962C8B-B14F-4D97-AF65-F5344CB8AC3E}">
        <p14:creationId xmlns:p14="http://schemas.microsoft.com/office/powerpoint/2010/main" val="3446648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2EF8-A3E5-4139-F36B-6DFC435B9F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BA9935-E595-28EA-FCD7-780E1059D7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8352C7-B208-15DD-7B0E-671B8691DA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4E7DF7-FF6C-E39E-D9D3-2D466CD67B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03771B-E397-5F57-1B6B-DD44F53625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7A4059-5855-7CF4-4605-D543FAB45BEC}"/>
              </a:ext>
            </a:extLst>
          </p:cNvPr>
          <p:cNvSpPr>
            <a:spLocks noGrp="1"/>
          </p:cNvSpPr>
          <p:nvPr>
            <p:ph type="dt" sz="half" idx="10"/>
          </p:nvPr>
        </p:nvSpPr>
        <p:spPr/>
        <p:txBody>
          <a:bodyPr/>
          <a:lstStyle/>
          <a:p>
            <a:fld id="{0587CBDB-9374-4FBA-8AD9-B902C429CDC4}" type="datetimeFigureOut">
              <a:rPr lang="en-US" smtClean="0"/>
              <a:t>7/20/2025</a:t>
            </a:fld>
            <a:endParaRPr lang="en-US"/>
          </a:p>
        </p:txBody>
      </p:sp>
      <p:sp>
        <p:nvSpPr>
          <p:cNvPr id="8" name="Footer Placeholder 7">
            <a:extLst>
              <a:ext uri="{FF2B5EF4-FFF2-40B4-BE49-F238E27FC236}">
                <a16:creationId xmlns:a16="http://schemas.microsoft.com/office/drawing/2014/main" id="{2671FBEB-B5D5-6484-B4BA-99733FCA6D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840AC08-D010-000A-0788-3456A0E60EFF}"/>
              </a:ext>
            </a:extLst>
          </p:cNvPr>
          <p:cNvSpPr>
            <a:spLocks noGrp="1"/>
          </p:cNvSpPr>
          <p:nvPr>
            <p:ph type="sldNum" sz="quarter" idx="12"/>
          </p:nvPr>
        </p:nvSpPr>
        <p:spPr/>
        <p:txBody>
          <a:bodyPr/>
          <a:lstStyle/>
          <a:p>
            <a:fld id="{2CCB9E13-C59A-4AD0-B23B-1A17A237AEC7}" type="slidenum">
              <a:rPr lang="en-US" smtClean="0"/>
              <a:t>‹#›</a:t>
            </a:fld>
            <a:endParaRPr lang="en-US"/>
          </a:p>
        </p:txBody>
      </p:sp>
    </p:spTree>
    <p:extLst>
      <p:ext uri="{BB962C8B-B14F-4D97-AF65-F5344CB8AC3E}">
        <p14:creationId xmlns:p14="http://schemas.microsoft.com/office/powerpoint/2010/main" val="4201963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E7C6-7842-5FFA-2DED-53DBA48482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B26C87-0BFD-72C0-64D6-B2DF6A15F95B}"/>
              </a:ext>
            </a:extLst>
          </p:cNvPr>
          <p:cNvSpPr>
            <a:spLocks noGrp="1"/>
          </p:cNvSpPr>
          <p:nvPr>
            <p:ph type="dt" sz="half" idx="10"/>
          </p:nvPr>
        </p:nvSpPr>
        <p:spPr/>
        <p:txBody>
          <a:bodyPr/>
          <a:lstStyle/>
          <a:p>
            <a:fld id="{0587CBDB-9374-4FBA-8AD9-B902C429CDC4}" type="datetimeFigureOut">
              <a:rPr lang="en-US" smtClean="0"/>
              <a:t>7/20/2025</a:t>
            </a:fld>
            <a:endParaRPr lang="en-US"/>
          </a:p>
        </p:txBody>
      </p:sp>
      <p:sp>
        <p:nvSpPr>
          <p:cNvPr id="4" name="Footer Placeholder 3">
            <a:extLst>
              <a:ext uri="{FF2B5EF4-FFF2-40B4-BE49-F238E27FC236}">
                <a16:creationId xmlns:a16="http://schemas.microsoft.com/office/drawing/2014/main" id="{8795D361-C95A-D533-EA7B-5F054351FE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28E49E-2AFF-FB63-F0EE-504F541C1B88}"/>
              </a:ext>
            </a:extLst>
          </p:cNvPr>
          <p:cNvSpPr>
            <a:spLocks noGrp="1"/>
          </p:cNvSpPr>
          <p:nvPr>
            <p:ph type="sldNum" sz="quarter" idx="12"/>
          </p:nvPr>
        </p:nvSpPr>
        <p:spPr/>
        <p:txBody>
          <a:bodyPr/>
          <a:lstStyle/>
          <a:p>
            <a:fld id="{2CCB9E13-C59A-4AD0-B23B-1A17A237AEC7}" type="slidenum">
              <a:rPr lang="en-US" smtClean="0"/>
              <a:t>‹#›</a:t>
            </a:fld>
            <a:endParaRPr lang="en-US"/>
          </a:p>
        </p:txBody>
      </p:sp>
    </p:spTree>
    <p:extLst>
      <p:ext uri="{BB962C8B-B14F-4D97-AF65-F5344CB8AC3E}">
        <p14:creationId xmlns:p14="http://schemas.microsoft.com/office/powerpoint/2010/main" val="17546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7EAAB2-82EF-D2C3-25CE-CA2D6C9430C9}"/>
              </a:ext>
            </a:extLst>
          </p:cNvPr>
          <p:cNvSpPr>
            <a:spLocks noGrp="1"/>
          </p:cNvSpPr>
          <p:nvPr>
            <p:ph type="dt" sz="half" idx="10"/>
          </p:nvPr>
        </p:nvSpPr>
        <p:spPr/>
        <p:txBody>
          <a:bodyPr/>
          <a:lstStyle/>
          <a:p>
            <a:fld id="{0587CBDB-9374-4FBA-8AD9-B902C429CDC4}" type="datetimeFigureOut">
              <a:rPr lang="en-US" smtClean="0"/>
              <a:t>7/20/2025</a:t>
            </a:fld>
            <a:endParaRPr lang="en-US"/>
          </a:p>
        </p:txBody>
      </p:sp>
      <p:sp>
        <p:nvSpPr>
          <p:cNvPr id="3" name="Footer Placeholder 2">
            <a:extLst>
              <a:ext uri="{FF2B5EF4-FFF2-40B4-BE49-F238E27FC236}">
                <a16:creationId xmlns:a16="http://schemas.microsoft.com/office/drawing/2014/main" id="{BB12B803-D4C7-77D8-DF38-D157DFF8EB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74C465-C8E5-010D-A678-2A5B5F8B5442}"/>
              </a:ext>
            </a:extLst>
          </p:cNvPr>
          <p:cNvSpPr>
            <a:spLocks noGrp="1"/>
          </p:cNvSpPr>
          <p:nvPr>
            <p:ph type="sldNum" sz="quarter" idx="12"/>
          </p:nvPr>
        </p:nvSpPr>
        <p:spPr/>
        <p:txBody>
          <a:bodyPr/>
          <a:lstStyle/>
          <a:p>
            <a:fld id="{2CCB9E13-C59A-4AD0-B23B-1A17A237AEC7}" type="slidenum">
              <a:rPr lang="en-US" smtClean="0"/>
              <a:t>‹#›</a:t>
            </a:fld>
            <a:endParaRPr lang="en-US"/>
          </a:p>
        </p:txBody>
      </p:sp>
    </p:spTree>
    <p:extLst>
      <p:ext uri="{BB962C8B-B14F-4D97-AF65-F5344CB8AC3E}">
        <p14:creationId xmlns:p14="http://schemas.microsoft.com/office/powerpoint/2010/main" val="3444487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8DA3D-0737-64C8-C49F-E5385A774A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D37889-52F5-9282-4859-FF3D35C228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6E82DD-D4A2-6595-3562-45F449E1F7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76AB2B-6B34-BFC4-E7B6-E9AAD900937A}"/>
              </a:ext>
            </a:extLst>
          </p:cNvPr>
          <p:cNvSpPr>
            <a:spLocks noGrp="1"/>
          </p:cNvSpPr>
          <p:nvPr>
            <p:ph type="dt" sz="half" idx="10"/>
          </p:nvPr>
        </p:nvSpPr>
        <p:spPr/>
        <p:txBody>
          <a:bodyPr/>
          <a:lstStyle/>
          <a:p>
            <a:fld id="{0587CBDB-9374-4FBA-8AD9-B902C429CDC4}" type="datetimeFigureOut">
              <a:rPr lang="en-US" smtClean="0"/>
              <a:t>7/20/2025</a:t>
            </a:fld>
            <a:endParaRPr lang="en-US"/>
          </a:p>
        </p:txBody>
      </p:sp>
      <p:sp>
        <p:nvSpPr>
          <p:cNvPr id="6" name="Footer Placeholder 5">
            <a:extLst>
              <a:ext uri="{FF2B5EF4-FFF2-40B4-BE49-F238E27FC236}">
                <a16:creationId xmlns:a16="http://schemas.microsoft.com/office/drawing/2014/main" id="{87554428-0A4A-E154-6D77-A9FF5F913C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2D3986-0AA6-75F1-3CAA-72C8F0A0A9D3}"/>
              </a:ext>
            </a:extLst>
          </p:cNvPr>
          <p:cNvSpPr>
            <a:spLocks noGrp="1"/>
          </p:cNvSpPr>
          <p:nvPr>
            <p:ph type="sldNum" sz="quarter" idx="12"/>
          </p:nvPr>
        </p:nvSpPr>
        <p:spPr/>
        <p:txBody>
          <a:bodyPr/>
          <a:lstStyle/>
          <a:p>
            <a:fld id="{2CCB9E13-C59A-4AD0-B23B-1A17A237AEC7}" type="slidenum">
              <a:rPr lang="en-US" smtClean="0"/>
              <a:t>‹#›</a:t>
            </a:fld>
            <a:endParaRPr lang="en-US"/>
          </a:p>
        </p:txBody>
      </p:sp>
    </p:spTree>
    <p:extLst>
      <p:ext uri="{BB962C8B-B14F-4D97-AF65-F5344CB8AC3E}">
        <p14:creationId xmlns:p14="http://schemas.microsoft.com/office/powerpoint/2010/main" val="2262939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11B8D-7C22-09CE-1A6D-DF1D6D82A6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BE70DA-AFDC-E763-11B2-FBCB67065B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EBED1A-B617-5609-A8CC-8E02A86F40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C5F576-12F8-7D78-44DB-F23795EFECB1}"/>
              </a:ext>
            </a:extLst>
          </p:cNvPr>
          <p:cNvSpPr>
            <a:spLocks noGrp="1"/>
          </p:cNvSpPr>
          <p:nvPr>
            <p:ph type="dt" sz="half" idx="10"/>
          </p:nvPr>
        </p:nvSpPr>
        <p:spPr/>
        <p:txBody>
          <a:bodyPr/>
          <a:lstStyle/>
          <a:p>
            <a:fld id="{0587CBDB-9374-4FBA-8AD9-B902C429CDC4}" type="datetimeFigureOut">
              <a:rPr lang="en-US" smtClean="0"/>
              <a:t>7/20/2025</a:t>
            </a:fld>
            <a:endParaRPr lang="en-US"/>
          </a:p>
        </p:txBody>
      </p:sp>
      <p:sp>
        <p:nvSpPr>
          <p:cNvPr id="6" name="Footer Placeholder 5">
            <a:extLst>
              <a:ext uri="{FF2B5EF4-FFF2-40B4-BE49-F238E27FC236}">
                <a16:creationId xmlns:a16="http://schemas.microsoft.com/office/drawing/2014/main" id="{FF716EE3-F93D-7927-107D-39CD5730F0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FDF47D-DE3E-C294-C447-22183E550DBE}"/>
              </a:ext>
            </a:extLst>
          </p:cNvPr>
          <p:cNvSpPr>
            <a:spLocks noGrp="1"/>
          </p:cNvSpPr>
          <p:nvPr>
            <p:ph type="sldNum" sz="quarter" idx="12"/>
          </p:nvPr>
        </p:nvSpPr>
        <p:spPr/>
        <p:txBody>
          <a:bodyPr/>
          <a:lstStyle/>
          <a:p>
            <a:fld id="{2CCB9E13-C59A-4AD0-B23B-1A17A237AEC7}" type="slidenum">
              <a:rPr lang="en-US" smtClean="0"/>
              <a:t>‹#›</a:t>
            </a:fld>
            <a:endParaRPr lang="en-US"/>
          </a:p>
        </p:txBody>
      </p:sp>
    </p:spTree>
    <p:extLst>
      <p:ext uri="{BB962C8B-B14F-4D97-AF65-F5344CB8AC3E}">
        <p14:creationId xmlns:p14="http://schemas.microsoft.com/office/powerpoint/2010/main" val="1765543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7EDD-0225-F783-7914-9896C9A14D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66831E-C384-96A8-08CE-7E13CB5944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DF4DA5-5C20-601F-9FC4-9CB6F40454B9}"/>
              </a:ext>
            </a:extLst>
          </p:cNvPr>
          <p:cNvSpPr>
            <a:spLocks noGrp="1"/>
          </p:cNvSpPr>
          <p:nvPr>
            <p:ph type="dt" sz="half" idx="10"/>
          </p:nvPr>
        </p:nvSpPr>
        <p:spPr/>
        <p:txBody>
          <a:bodyPr/>
          <a:lstStyle/>
          <a:p>
            <a:fld id="{0587CBDB-9374-4FBA-8AD9-B902C429CDC4}" type="datetimeFigureOut">
              <a:rPr lang="en-US" smtClean="0"/>
              <a:t>7/20/2025</a:t>
            </a:fld>
            <a:endParaRPr lang="en-US"/>
          </a:p>
        </p:txBody>
      </p:sp>
      <p:sp>
        <p:nvSpPr>
          <p:cNvPr id="5" name="Footer Placeholder 4">
            <a:extLst>
              <a:ext uri="{FF2B5EF4-FFF2-40B4-BE49-F238E27FC236}">
                <a16:creationId xmlns:a16="http://schemas.microsoft.com/office/drawing/2014/main" id="{2B49C500-418D-D939-4A73-07E04A7B9B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D51245-03B6-2B26-93CD-05DB706F5CD6}"/>
              </a:ext>
            </a:extLst>
          </p:cNvPr>
          <p:cNvSpPr>
            <a:spLocks noGrp="1"/>
          </p:cNvSpPr>
          <p:nvPr>
            <p:ph type="sldNum" sz="quarter" idx="12"/>
          </p:nvPr>
        </p:nvSpPr>
        <p:spPr/>
        <p:txBody>
          <a:bodyPr/>
          <a:lstStyle/>
          <a:p>
            <a:fld id="{2CCB9E13-C59A-4AD0-B23B-1A17A237AEC7}" type="slidenum">
              <a:rPr lang="en-US" smtClean="0"/>
              <a:t>‹#›</a:t>
            </a:fld>
            <a:endParaRPr lang="en-US"/>
          </a:p>
        </p:txBody>
      </p:sp>
    </p:spTree>
    <p:extLst>
      <p:ext uri="{BB962C8B-B14F-4D97-AF65-F5344CB8AC3E}">
        <p14:creationId xmlns:p14="http://schemas.microsoft.com/office/powerpoint/2010/main" val="3921987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A258FE-277E-54D9-050F-932016CF9B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E8E7462-9028-861F-32B6-8210999740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1749A-1523-52A8-E407-E7650EED9F20}"/>
              </a:ext>
            </a:extLst>
          </p:cNvPr>
          <p:cNvSpPr>
            <a:spLocks noGrp="1"/>
          </p:cNvSpPr>
          <p:nvPr>
            <p:ph type="dt" sz="half" idx="10"/>
          </p:nvPr>
        </p:nvSpPr>
        <p:spPr/>
        <p:txBody>
          <a:bodyPr/>
          <a:lstStyle/>
          <a:p>
            <a:fld id="{0587CBDB-9374-4FBA-8AD9-B902C429CDC4}" type="datetimeFigureOut">
              <a:rPr lang="en-US" smtClean="0"/>
              <a:t>7/20/2025</a:t>
            </a:fld>
            <a:endParaRPr lang="en-US"/>
          </a:p>
        </p:txBody>
      </p:sp>
      <p:sp>
        <p:nvSpPr>
          <p:cNvPr id="5" name="Footer Placeholder 4">
            <a:extLst>
              <a:ext uri="{FF2B5EF4-FFF2-40B4-BE49-F238E27FC236}">
                <a16:creationId xmlns:a16="http://schemas.microsoft.com/office/drawing/2014/main" id="{FF3BC190-423F-2F4E-B50E-57CDBD9B9A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3E56E9-1F7A-B917-EE8B-ED49AE2EC37B}"/>
              </a:ext>
            </a:extLst>
          </p:cNvPr>
          <p:cNvSpPr>
            <a:spLocks noGrp="1"/>
          </p:cNvSpPr>
          <p:nvPr>
            <p:ph type="sldNum" sz="quarter" idx="12"/>
          </p:nvPr>
        </p:nvSpPr>
        <p:spPr/>
        <p:txBody>
          <a:bodyPr/>
          <a:lstStyle/>
          <a:p>
            <a:fld id="{2CCB9E13-C59A-4AD0-B23B-1A17A237AEC7}" type="slidenum">
              <a:rPr lang="en-US" smtClean="0"/>
              <a:t>‹#›</a:t>
            </a:fld>
            <a:endParaRPr lang="en-US"/>
          </a:p>
        </p:txBody>
      </p:sp>
    </p:spTree>
    <p:extLst>
      <p:ext uri="{BB962C8B-B14F-4D97-AF65-F5344CB8AC3E}">
        <p14:creationId xmlns:p14="http://schemas.microsoft.com/office/powerpoint/2010/main" val="3579887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F604DE-1E34-CC18-0E92-3E49FEE9C2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F3ABAC-B101-141F-D5C5-259C0D7C31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7353F4-115E-78E9-7B3E-F9BAE94D45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587CBDB-9374-4FBA-8AD9-B902C429CDC4}" type="datetimeFigureOut">
              <a:rPr lang="en-US" smtClean="0"/>
              <a:t>7/20/2025</a:t>
            </a:fld>
            <a:endParaRPr lang="en-US"/>
          </a:p>
        </p:txBody>
      </p:sp>
      <p:sp>
        <p:nvSpPr>
          <p:cNvPr id="5" name="Footer Placeholder 4">
            <a:extLst>
              <a:ext uri="{FF2B5EF4-FFF2-40B4-BE49-F238E27FC236}">
                <a16:creationId xmlns:a16="http://schemas.microsoft.com/office/drawing/2014/main" id="{9A4AB56C-34E7-3B90-2E45-4D2B6EE176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F1F9C49-682F-DDA4-914F-0425D67BA1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CB9E13-C59A-4AD0-B23B-1A17A237AEC7}" type="slidenum">
              <a:rPr lang="en-US" smtClean="0"/>
              <a:t>‹#›</a:t>
            </a:fld>
            <a:endParaRPr lang="en-US"/>
          </a:p>
        </p:txBody>
      </p:sp>
    </p:spTree>
    <p:extLst>
      <p:ext uri="{BB962C8B-B14F-4D97-AF65-F5344CB8AC3E}">
        <p14:creationId xmlns:p14="http://schemas.microsoft.com/office/powerpoint/2010/main" val="22839304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27427488-068E-4B55-AC8D-CD070B8CD4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46" name="Group 45">
            <a:extLst>
              <a:ext uri="{FF2B5EF4-FFF2-40B4-BE49-F238E27FC236}">
                <a16:creationId xmlns:a16="http://schemas.microsoft.com/office/drawing/2014/main" id="{6CEC401A-BC46-41FC-AD55-F7810C3CFA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38" name="Rectangle 37">
              <a:extLst>
                <a:ext uri="{FF2B5EF4-FFF2-40B4-BE49-F238E27FC236}">
                  <a16:creationId xmlns:a16="http://schemas.microsoft.com/office/drawing/2014/main" id="{A287F808-5648-477A-80D6-A0F3BF6DF3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0A116CF9-DCF6-4F08-B01A-D5F353F83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8" name="Freeform: Shape 47">
            <a:extLst>
              <a:ext uri="{FF2B5EF4-FFF2-40B4-BE49-F238E27FC236}">
                <a16:creationId xmlns:a16="http://schemas.microsoft.com/office/drawing/2014/main" id="{44D26783-C1CA-4BE1-9D40-3EA516AE3E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49" name="Rectangle 48">
            <a:extLst>
              <a:ext uri="{FF2B5EF4-FFF2-40B4-BE49-F238E27FC236}">
                <a16:creationId xmlns:a16="http://schemas.microsoft.com/office/drawing/2014/main" id="{A20AF199-99C2-4569-9CAF-24514AE5E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199"/>
            <a:ext cx="11277600" cy="5943602"/>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87218427-A269-B682-0163-67DF3C237BA4}"/>
              </a:ext>
            </a:extLst>
          </p:cNvPr>
          <p:cNvSpPr>
            <a:spLocks noGrp="1"/>
          </p:cNvSpPr>
          <p:nvPr>
            <p:ph type="ctrTitle"/>
          </p:nvPr>
        </p:nvSpPr>
        <p:spPr>
          <a:xfrm>
            <a:off x="1142999" y="1676401"/>
            <a:ext cx="6670041" cy="2286002"/>
          </a:xfrm>
        </p:spPr>
        <p:txBody>
          <a:bodyPr anchor="t">
            <a:normAutofit/>
          </a:bodyPr>
          <a:lstStyle/>
          <a:p>
            <a:pPr algn="l"/>
            <a:r>
              <a:rPr lang="en-ZW" sz="3700" b="1" dirty="0"/>
              <a:t>STEWARDING OUTCOMES OF EARLY ACTION FOR IMPACT PROJECT</a:t>
            </a:r>
            <a:endParaRPr lang="en-US" sz="3700" b="1" dirty="0"/>
          </a:p>
        </p:txBody>
      </p:sp>
      <p:sp>
        <p:nvSpPr>
          <p:cNvPr id="3" name="Subtitle 2">
            <a:extLst>
              <a:ext uri="{FF2B5EF4-FFF2-40B4-BE49-F238E27FC236}">
                <a16:creationId xmlns:a16="http://schemas.microsoft.com/office/drawing/2014/main" id="{22490990-E7C2-28AA-447C-3DB811A396D2}"/>
              </a:ext>
            </a:extLst>
          </p:cNvPr>
          <p:cNvSpPr>
            <a:spLocks noGrp="1"/>
          </p:cNvSpPr>
          <p:nvPr>
            <p:ph type="subTitle" idx="1"/>
          </p:nvPr>
        </p:nvSpPr>
        <p:spPr>
          <a:xfrm>
            <a:off x="1198178" y="5236780"/>
            <a:ext cx="6080761" cy="914400"/>
          </a:xfrm>
        </p:spPr>
        <p:txBody>
          <a:bodyPr>
            <a:normAutofit/>
          </a:bodyPr>
          <a:lstStyle/>
          <a:p>
            <a:pPr algn="l"/>
            <a:r>
              <a:rPr lang="en-ZW" sz="2700" b="1" dirty="0">
                <a:solidFill>
                  <a:schemeClr val="tx1">
                    <a:alpha val="55000"/>
                  </a:schemeClr>
                </a:solidFill>
              </a:rPr>
              <a:t>Grant size</a:t>
            </a:r>
            <a:r>
              <a:rPr lang="en-ZW" sz="2700" b="1" i="1" dirty="0">
                <a:solidFill>
                  <a:schemeClr val="tx1">
                    <a:alpha val="55000"/>
                  </a:schemeClr>
                </a:solidFill>
              </a:rPr>
              <a:t>: £ 25,000</a:t>
            </a:r>
            <a:endParaRPr lang="en-US" sz="2700" b="1" dirty="0">
              <a:solidFill>
                <a:schemeClr val="tx1">
                  <a:alpha val="55000"/>
                </a:schemeClr>
              </a:solidFill>
            </a:endParaRPr>
          </a:p>
        </p:txBody>
      </p:sp>
      <p:pic>
        <p:nvPicPr>
          <p:cNvPr id="11" name="Picture 10" descr="A red sign with white text&#10;&#10;AI-generated content may be incorrect.">
            <a:extLst>
              <a:ext uri="{FF2B5EF4-FFF2-40B4-BE49-F238E27FC236}">
                <a16:creationId xmlns:a16="http://schemas.microsoft.com/office/drawing/2014/main" id="{D8B5B107-9382-BA3D-24FE-74C92E50C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5599" y="1363786"/>
            <a:ext cx="3302001" cy="1455616"/>
          </a:xfrm>
          <a:prstGeom prst="rect">
            <a:avLst/>
          </a:prstGeom>
        </p:spPr>
      </p:pic>
      <p:pic>
        <p:nvPicPr>
          <p:cNvPr id="15" name="Picture 14" descr="A logo with a cross and a flower&#10;&#10;AI-generated content may be incorrect.">
            <a:extLst>
              <a:ext uri="{FF2B5EF4-FFF2-40B4-BE49-F238E27FC236}">
                <a16:creationId xmlns:a16="http://schemas.microsoft.com/office/drawing/2014/main" id="{39D2BA1C-A774-1F13-12D4-1AF28FFD23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3040" y="2717799"/>
            <a:ext cx="3556000" cy="3556000"/>
          </a:xfrm>
          <a:prstGeom prst="rect">
            <a:avLst/>
          </a:prstGeom>
        </p:spPr>
      </p:pic>
      <p:sp>
        <p:nvSpPr>
          <p:cNvPr id="16" name="Subtitle 2">
            <a:extLst>
              <a:ext uri="{FF2B5EF4-FFF2-40B4-BE49-F238E27FC236}">
                <a16:creationId xmlns:a16="http://schemas.microsoft.com/office/drawing/2014/main" id="{FD7D6C93-19A8-4734-685E-A768B6EF9EE0}"/>
              </a:ext>
            </a:extLst>
          </p:cNvPr>
          <p:cNvSpPr txBox="1">
            <a:spLocks/>
          </p:cNvSpPr>
          <p:nvPr/>
        </p:nvSpPr>
        <p:spPr>
          <a:xfrm>
            <a:off x="1295399" y="4419600"/>
            <a:ext cx="6080761" cy="914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ZW" sz="2700" b="1">
                <a:solidFill>
                  <a:schemeClr val="tx1">
                    <a:alpha val="55000"/>
                  </a:schemeClr>
                </a:solidFill>
              </a:rPr>
              <a:t> </a:t>
            </a:r>
            <a:r>
              <a:rPr lang="en-ZW" sz="2700" b="1" i="1">
                <a:solidFill>
                  <a:schemeClr val="tx1">
                    <a:alpha val="55000"/>
                  </a:schemeClr>
                </a:solidFill>
              </a:rPr>
              <a:t>Duration: </a:t>
            </a:r>
            <a:r>
              <a:rPr lang="en-ZW" sz="2700" b="1" i="1">
                <a:solidFill>
                  <a:schemeClr val="tx1">
                    <a:alpha val="55000"/>
                  </a:schemeClr>
                </a:solidFill>
                <a:highlight>
                  <a:srgbClr val="FFFF00"/>
                </a:highlight>
              </a:rPr>
              <a:t>April 2025 - March 2026</a:t>
            </a:r>
            <a:endParaRPr lang="en-US" sz="2700" b="1" dirty="0">
              <a:solidFill>
                <a:schemeClr val="tx1">
                  <a:alpha val="55000"/>
                </a:schemeClr>
              </a:solidFill>
              <a:highlight>
                <a:srgbClr val="FFFF00"/>
              </a:highlight>
            </a:endParaRPr>
          </a:p>
        </p:txBody>
      </p:sp>
    </p:spTree>
    <p:extLst>
      <p:ext uri="{BB962C8B-B14F-4D97-AF65-F5344CB8AC3E}">
        <p14:creationId xmlns:p14="http://schemas.microsoft.com/office/powerpoint/2010/main" val="217855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16">
                                            <p:txEl>
                                              <p:pRg st="0" end="0"/>
                                            </p:txEl>
                                          </p:spTgt>
                                        </p:tgtEl>
                                        <p:attrNameLst>
                                          <p:attrName>style.visibility</p:attrName>
                                        </p:attrNameLst>
                                      </p:cBhvr>
                                      <p:to>
                                        <p:strVal val="visible"/>
                                      </p:to>
                                    </p:set>
                                    <p:animEffect transition="in" filter="fade">
                                      <p:cBhvr>
                                        <p:cTn id="13" dur="4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CE75CC-CE7E-A6E9-9B90-5F161D2AAD0D}"/>
              </a:ext>
            </a:extLst>
          </p:cNvPr>
          <p:cNvSpPr>
            <a:spLocks noGrp="1"/>
          </p:cNvSpPr>
          <p:nvPr>
            <p:ph type="title"/>
          </p:nvPr>
        </p:nvSpPr>
        <p:spPr>
          <a:xfrm>
            <a:off x="466722" y="586855"/>
            <a:ext cx="3201366" cy="3387497"/>
          </a:xfrm>
        </p:spPr>
        <p:txBody>
          <a:bodyPr anchor="b">
            <a:normAutofit/>
          </a:bodyPr>
          <a:lstStyle/>
          <a:p>
            <a:pPr algn="r"/>
            <a:r>
              <a:rPr lang="en-ZW" sz="4000">
                <a:solidFill>
                  <a:srgbClr val="FFFFFF"/>
                </a:solidFill>
                <a:latin typeface="Arial" panose="020B0604020202020204" pitchFamily="34" charset="0"/>
                <a:ea typeface="+mn-ea"/>
                <a:cs typeface="+mn-cs"/>
              </a:rPr>
              <a:t>Background</a:t>
            </a:r>
            <a:endParaRPr lang="en-US" sz="4000">
              <a:solidFill>
                <a:srgbClr val="FFFFFF"/>
              </a:solidFill>
              <a:latin typeface="Arial" panose="020B0604020202020204" pitchFamily="34" charset="0"/>
              <a:ea typeface="+mn-ea"/>
              <a:cs typeface="+mn-cs"/>
            </a:endParaRPr>
          </a:p>
        </p:txBody>
      </p:sp>
      <p:sp>
        <p:nvSpPr>
          <p:cNvPr id="3" name="Content Placeholder 2">
            <a:extLst>
              <a:ext uri="{FF2B5EF4-FFF2-40B4-BE49-F238E27FC236}">
                <a16:creationId xmlns:a16="http://schemas.microsoft.com/office/drawing/2014/main" id="{85B355ED-6AD4-3922-4C7F-9CB8E9D6492A}"/>
              </a:ext>
            </a:extLst>
          </p:cNvPr>
          <p:cNvSpPr>
            <a:spLocks noGrp="1"/>
          </p:cNvSpPr>
          <p:nvPr>
            <p:ph idx="1"/>
          </p:nvPr>
        </p:nvSpPr>
        <p:spPr>
          <a:xfrm>
            <a:off x="4367695" y="91440"/>
            <a:ext cx="7600785" cy="6104087"/>
          </a:xfrm>
        </p:spPr>
        <p:txBody>
          <a:bodyPr anchor="ctr">
            <a:normAutofit fontScale="92500" lnSpcReduction="20000"/>
          </a:bodyPr>
          <a:lstStyle/>
          <a:p>
            <a:pPr marL="0" indent="0">
              <a:buNone/>
            </a:pPr>
            <a:r>
              <a:rPr lang="en-GB" sz="2000" dirty="0"/>
              <a:t>The major problem is limited understanding of anticipatory action at both district and community level as this is new approach to Gwanda with EAFI being the first of its kind. The phase 1 project was implemented in an emergence mode and within a short period of time which encumbered entrenching robust sustainability mechanisms and tapping on valuable lessons learnt that ensued post implementation. This anticipatory action intervention thus seeks to reinforce systems and secure investments from the first phase of the project. A key factor in reinforcing systems will be forging robust linkages between communities, suppliers and markets. Further the intervention will seek to inculcate anticipatory action through capacity building and awareness creation.  The lack of anticipatory action makes the lives of people living in poverty susceptible to shocks and disasters which results in loss of lives and assets as well as high costs for mitigation and recovery. For instance, the Chronicle of 16 October 2024 reported that the district was losing 900 cattle a week which was a big loss to farmers owing to lack of anticipatory actions by both farmers and the duty bearer.</a:t>
            </a:r>
            <a:endParaRPr lang="en-US" sz="2000" dirty="0"/>
          </a:p>
          <a:p>
            <a:r>
              <a:rPr lang="en-GB" sz="2000" dirty="0"/>
              <a:t>Lack of anticipatory action adversely impacts on the lives of people living in poverty in several ways, with groups affected differently according to their categories as follows:</a:t>
            </a:r>
            <a:endParaRPr lang="en-US" sz="2000" dirty="0"/>
          </a:p>
          <a:p>
            <a:pPr lvl="0"/>
            <a:r>
              <a:rPr lang="en-GB" sz="2000" dirty="0"/>
              <a:t>Women and Girls: Women and girls have increased workload and responsibility for caring for family members affected by disasters, potential loss of income-generating activities, and heightened risk of gender-based violence.</a:t>
            </a:r>
            <a:endParaRPr lang="en-US" sz="2000" dirty="0"/>
          </a:p>
        </p:txBody>
      </p:sp>
    </p:spTree>
    <p:extLst>
      <p:ext uri="{BB962C8B-B14F-4D97-AF65-F5344CB8AC3E}">
        <p14:creationId xmlns:p14="http://schemas.microsoft.com/office/powerpoint/2010/main" val="4074263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Colorful carved figures of humans">
            <a:extLst>
              <a:ext uri="{FF2B5EF4-FFF2-40B4-BE49-F238E27FC236}">
                <a16:creationId xmlns:a16="http://schemas.microsoft.com/office/drawing/2014/main" id="{5555510F-0614-F0F5-7BE2-EDFBF349A6F5}"/>
              </a:ext>
            </a:extLst>
          </p:cNvPr>
          <p:cNvPicPr>
            <a:picLocks noChangeAspect="1"/>
          </p:cNvPicPr>
          <p:nvPr/>
        </p:nvPicPr>
        <p:blipFill>
          <a:blip r:embed="rId2"/>
          <a:srcRect l="22451" r="22217" b="-1"/>
          <a:stretch>
            <a:fillRect/>
          </a:stretch>
        </p:blipFill>
        <p:spPr>
          <a:xfrm>
            <a:off x="6715557" y="-10886"/>
            <a:ext cx="5334204" cy="6868886"/>
          </a:xfrm>
          <a:prstGeom prst="rect">
            <a:avLst/>
          </a:prstGeom>
          <a:effectLst>
            <a:outerShdw blurRad="127000" dist="50800" dir="10800000" sx="99000" sy="99000" algn="r" rotWithShape="0">
              <a:prstClr val="black">
                <a:alpha val="40000"/>
              </a:prstClr>
            </a:outerShdw>
          </a:effectLst>
        </p:spPr>
      </p:pic>
      <p:sp>
        <p:nvSpPr>
          <p:cNvPr id="2" name="Title 1">
            <a:extLst>
              <a:ext uri="{FF2B5EF4-FFF2-40B4-BE49-F238E27FC236}">
                <a16:creationId xmlns:a16="http://schemas.microsoft.com/office/drawing/2014/main" id="{3CCE75CC-CE7E-A6E9-9B90-5F161D2AAD0D}"/>
              </a:ext>
            </a:extLst>
          </p:cNvPr>
          <p:cNvSpPr>
            <a:spLocks noGrp="1"/>
          </p:cNvSpPr>
          <p:nvPr>
            <p:ph type="title"/>
          </p:nvPr>
        </p:nvSpPr>
        <p:spPr>
          <a:xfrm>
            <a:off x="7883960" y="1117601"/>
            <a:ext cx="5334197" cy="1708242"/>
          </a:xfrm>
        </p:spPr>
        <p:txBody>
          <a:bodyPr anchor="ctr">
            <a:normAutofit/>
          </a:bodyPr>
          <a:lstStyle/>
          <a:p>
            <a:r>
              <a:rPr lang="en-ZW" sz="4000" dirty="0">
                <a:latin typeface="Arial" panose="020B0604020202020204" pitchFamily="34" charset="0"/>
                <a:ea typeface="+mn-ea"/>
                <a:cs typeface="+mn-cs"/>
              </a:rPr>
              <a:t>Background</a:t>
            </a:r>
            <a:endParaRPr lang="en-US" sz="4000" dirty="0">
              <a:latin typeface="Arial" panose="020B0604020202020204" pitchFamily="34" charset="0"/>
              <a:ea typeface="+mn-ea"/>
              <a:cs typeface="+mn-cs"/>
            </a:endParaRPr>
          </a:p>
        </p:txBody>
      </p:sp>
      <p:sp>
        <p:nvSpPr>
          <p:cNvPr id="3" name="Content Placeholder 2">
            <a:extLst>
              <a:ext uri="{FF2B5EF4-FFF2-40B4-BE49-F238E27FC236}">
                <a16:creationId xmlns:a16="http://schemas.microsoft.com/office/drawing/2014/main" id="{85B355ED-6AD4-3922-4C7F-9CB8E9D6492A}"/>
              </a:ext>
            </a:extLst>
          </p:cNvPr>
          <p:cNvSpPr>
            <a:spLocks noGrp="1"/>
          </p:cNvSpPr>
          <p:nvPr>
            <p:ph idx="1"/>
          </p:nvPr>
        </p:nvSpPr>
        <p:spPr>
          <a:xfrm>
            <a:off x="761800" y="342900"/>
            <a:ext cx="5565521" cy="5897180"/>
          </a:xfrm>
        </p:spPr>
        <p:txBody>
          <a:bodyPr anchor="ctr">
            <a:normAutofit/>
          </a:bodyPr>
          <a:lstStyle/>
          <a:p>
            <a:pPr lvl="0"/>
            <a:r>
              <a:rPr lang="en-GB" sz="1900" dirty="0"/>
              <a:t>People with Disabilities: Limited access to resources, services, and support during disasters, exacerbating existing challenges and vulnerabilities.</a:t>
            </a:r>
            <a:endParaRPr lang="en-US" sz="1900" dirty="0"/>
          </a:p>
          <a:p>
            <a:pPr lvl="0"/>
            <a:r>
              <a:rPr lang="en-GB" sz="1900" dirty="0"/>
              <a:t> Men and Youth: Loss of livelihoods, increased poverty, and potential migration in search of better opportunities, disrupting family structures and social cohesion.</a:t>
            </a:r>
            <a:endParaRPr lang="en-US" sz="1900" dirty="0"/>
          </a:p>
          <a:p>
            <a:r>
              <a:rPr lang="en-GB" sz="1900" dirty="0"/>
              <a:t>Anticipatory action proffers solutions that enable people to improved resilience to climate-related disasters, enhance food security and nutrition as well as increase access to resources, services and support for vulnerable groups. Further anticipatory action will empower communities to better maintain and utilize infrastructure, such as water schemes and irrigation systems strengthening community ownership and capacity for sustainable development.</a:t>
            </a:r>
            <a:endParaRPr lang="en-US" sz="1900" dirty="0"/>
          </a:p>
          <a:p>
            <a:endParaRPr lang="en-US" sz="1400" dirty="0"/>
          </a:p>
        </p:txBody>
      </p:sp>
    </p:spTree>
    <p:extLst>
      <p:ext uri="{BB962C8B-B14F-4D97-AF65-F5344CB8AC3E}">
        <p14:creationId xmlns:p14="http://schemas.microsoft.com/office/powerpoint/2010/main" val="445790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5D5E1B-9A1B-5F5C-5B5C-71957A67940D}"/>
              </a:ext>
            </a:extLst>
          </p:cNvPr>
          <p:cNvSpPr>
            <a:spLocks noGrp="1"/>
          </p:cNvSpPr>
          <p:nvPr>
            <p:ph type="title"/>
          </p:nvPr>
        </p:nvSpPr>
        <p:spPr>
          <a:xfrm>
            <a:off x="1043631" y="809898"/>
            <a:ext cx="10173010" cy="1554480"/>
          </a:xfrm>
        </p:spPr>
        <p:txBody>
          <a:bodyPr anchor="ctr">
            <a:normAutofit/>
          </a:bodyPr>
          <a:lstStyle/>
          <a:p>
            <a:r>
              <a:rPr lang="en-ZW" sz="4800" b="1" dirty="0"/>
              <a:t>Project overview</a:t>
            </a:r>
            <a:endParaRPr lang="en-US" sz="4800" b="1" dirty="0"/>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84F13A3C-DE1D-451A-A2C7-F674387E93C8}"/>
              </a:ext>
            </a:extLst>
          </p:cNvPr>
          <p:cNvGraphicFramePr>
            <a:graphicFrameLocks noGrp="1"/>
          </p:cNvGraphicFramePr>
          <p:nvPr>
            <p:ph idx="1"/>
            <p:extLst>
              <p:ext uri="{D42A27DB-BD31-4B8C-83A1-F6EECF244321}">
                <p14:modId xmlns:p14="http://schemas.microsoft.com/office/powerpoint/2010/main" val="3063981557"/>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8752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FB714B-234A-9E71-A93D-24C7E37C779A}"/>
              </a:ext>
            </a:extLst>
          </p:cNvPr>
          <p:cNvSpPr>
            <a:spLocks noGrp="1"/>
          </p:cNvSpPr>
          <p:nvPr>
            <p:ph type="title"/>
          </p:nvPr>
        </p:nvSpPr>
        <p:spPr>
          <a:xfrm>
            <a:off x="1043631" y="809898"/>
            <a:ext cx="9942716" cy="1554480"/>
          </a:xfrm>
        </p:spPr>
        <p:txBody>
          <a:bodyPr anchor="ctr">
            <a:normAutofit/>
          </a:bodyPr>
          <a:lstStyle/>
          <a:p>
            <a:r>
              <a:rPr lang="en-ZW" sz="4800" b="1" dirty="0"/>
              <a:t>Targeted Groups and Impact</a:t>
            </a:r>
            <a:endParaRPr lang="en-US" sz="4800" b="1" dirty="0"/>
          </a:p>
        </p:txBody>
      </p:sp>
      <p:sp>
        <p:nvSpPr>
          <p:cNvPr id="3" name="Content Placeholder 2">
            <a:extLst>
              <a:ext uri="{FF2B5EF4-FFF2-40B4-BE49-F238E27FC236}">
                <a16:creationId xmlns:a16="http://schemas.microsoft.com/office/drawing/2014/main" id="{3B8CECEE-9A5F-BB98-183F-A1DF2D52E9D0}"/>
              </a:ext>
            </a:extLst>
          </p:cNvPr>
          <p:cNvSpPr>
            <a:spLocks noGrp="1"/>
          </p:cNvSpPr>
          <p:nvPr>
            <p:ph idx="1"/>
          </p:nvPr>
        </p:nvSpPr>
        <p:spPr>
          <a:xfrm>
            <a:off x="1045028" y="3017522"/>
            <a:ext cx="9941319" cy="3124658"/>
          </a:xfrm>
        </p:spPr>
        <p:txBody>
          <a:bodyPr anchor="ctr">
            <a:normAutofit/>
          </a:bodyPr>
          <a:lstStyle/>
          <a:p>
            <a:r>
              <a:rPr lang="en-ZW" b="1" dirty="0"/>
              <a:t>Men, Women, Girls, Boys:</a:t>
            </a:r>
            <a:r>
              <a:rPr lang="en-ZW" dirty="0"/>
              <a:t> Benefit from improved water and disaster preparedness.</a:t>
            </a:r>
          </a:p>
          <a:p>
            <a:r>
              <a:rPr lang="en-ZW" b="1" dirty="0"/>
              <a:t>People with Disabilities:</a:t>
            </a:r>
            <a:r>
              <a:rPr lang="en-ZW" dirty="0"/>
              <a:t> Increased inclusion and access to resources.</a:t>
            </a:r>
          </a:p>
          <a:p>
            <a:r>
              <a:rPr lang="en-ZW" b="1" dirty="0"/>
              <a:t>Community Ownership:</a:t>
            </a:r>
            <a:r>
              <a:rPr lang="en-ZW" dirty="0"/>
              <a:t> Empowerment through participation and insurance schemes.</a:t>
            </a:r>
          </a:p>
          <a:p>
            <a:endParaRPr lang="en-US" sz="2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945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1E0035-F59A-A678-D512-99E8BCECC345}"/>
              </a:ext>
            </a:extLst>
          </p:cNvPr>
          <p:cNvSpPr>
            <a:spLocks noGrp="1"/>
          </p:cNvSpPr>
          <p:nvPr>
            <p:ph type="title"/>
          </p:nvPr>
        </p:nvSpPr>
        <p:spPr>
          <a:xfrm>
            <a:off x="1043631" y="809898"/>
            <a:ext cx="9942716" cy="1554480"/>
          </a:xfrm>
        </p:spPr>
        <p:txBody>
          <a:bodyPr anchor="ctr">
            <a:normAutofit/>
          </a:bodyPr>
          <a:lstStyle/>
          <a:p>
            <a:r>
              <a:rPr lang="en-ZW" sz="4800" b="1" dirty="0"/>
              <a:t>Objectives</a:t>
            </a:r>
            <a:endParaRPr lang="en-US" sz="4800" b="1"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3F73457E-7720-C01F-BC82-CF6A268C0F55}"/>
              </a:ext>
            </a:extLst>
          </p:cNvPr>
          <p:cNvSpPr>
            <a:spLocks noGrp="1"/>
          </p:cNvSpPr>
          <p:nvPr>
            <p:ph idx="1"/>
          </p:nvPr>
        </p:nvSpPr>
        <p:spPr>
          <a:xfrm>
            <a:off x="757189" y="2889575"/>
            <a:ext cx="10515600" cy="1217120"/>
          </a:xfrm>
        </p:spPr>
        <p:txBody>
          <a:bodyPr>
            <a:normAutofit lnSpcReduction="10000"/>
          </a:bodyPr>
          <a:lstStyle/>
          <a:p>
            <a:r>
              <a:rPr lang="en-ZW" dirty="0">
                <a:latin typeface="Arial" panose="020B0604020202020204" pitchFamily="34" charset="0"/>
              </a:rPr>
              <a:t>To secure the gains achieved by the phase 1 project through reinforcing sustainability systems and mechanisms for project</a:t>
            </a:r>
            <a:br>
              <a:rPr lang="en-ZW" dirty="0">
                <a:latin typeface="Arial" panose="020B0604020202020204" pitchFamily="34" charset="0"/>
              </a:rPr>
            </a:br>
            <a:r>
              <a:rPr lang="en-ZW" dirty="0">
                <a:latin typeface="Arial" panose="020B0604020202020204" pitchFamily="34" charset="0"/>
              </a:rPr>
              <a:t>wards in Gwanda South by March 2026.</a:t>
            </a:r>
          </a:p>
          <a:p>
            <a:endParaRPr lang="en-US" dirty="0"/>
          </a:p>
        </p:txBody>
      </p:sp>
      <p:sp>
        <p:nvSpPr>
          <p:cNvPr id="6" name="Content Placeholder 4">
            <a:extLst>
              <a:ext uri="{FF2B5EF4-FFF2-40B4-BE49-F238E27FC236}">
                <a16:creationId xmlns:a16="http://schemas.microsoft.com/office/drawing/2014/main" id="{8E967E7C-0B61-ABA1-A325-D00234A14D21}"/>
              </a:ext>
            </a:extLst>
          </p:cNvPr>
          <p:cNvSpPr txBox="1">
            <a:spLocks/>
          </p:cNvSpPr>
          <p:nvPr/>
        </p:nvSpPr>
        <p:spPr>
          <a:xfrm>
            <a:off x="731525" y="4383164"/>
            <a:ext cx="10515600" cy="121712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W" b="0" i="0" dirty="0">
                <a:effectLst/>
                <a:latin typeface="Arial" panose="020B0604020202020204" pitchFamily="34" charset="0"/>
              </a:rPr>
              <a:t>To strengthen public private partnerships between farmers, seed houses and suppliers of equipment and farming input including knowledge for targeted wards.</a:t>
            </a:r>
            <a:endParaRPr lang="en-US" dirty="0"/>
          </a:p>
        </p:txBody>
      </p:sp>
    </p:spTree>
    <p:extLst>
      <p:ext uri="{BB962C8B-B14F-4D97-AF65-F5344CB8AC3E}">
        <p14:creationId xmlns:p14="http://schemas.microsoft.com/office/powerpoint/2010/main" val="1494491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FE30BF-5C89-6151-5E89-53852F1736FA}"/>
              </a:ext>
            </a:extLst>
          </p:cNvPr>
          <p:cNvSpPr>
            <a:spLocks noGrp="1"/>
          </p:cNvSpPr>
          <p:nvPr>
            <p:ph type="title"/>
          </p:nvPr>
        </p:nvSpPr>
        <p:spPr>
          <a:xfrm>
            <a:off x="1043631" y="809898"/>
            <a:ext cx="9942716" cy="1181979"/>
          </a:xfrm>
        </p:spPr>
        <p:txBody>
          <a:bodyPr anchor="ctr">
            <a:normAutofit/>
          </a:bodyPr>
          <a:lstStyle/>
          <a:p>
            <a:r>
              <a:rPr lang="en-ZW" sz="4800" b="1" dirty="0"/>
              <a:t>Activities: Objective 1</a:t>
            </a:r>
            <a:endParaRPr lang="en-US" sz="4800" b="1" dirty="0"/>
          </a:p>
        </p:txBody>
      </p:sp>
      <p:graphicFrame>
        <p:nvGraphicFramePr>
          <p:cNvPr id="5" name="Content Placeholder 4">
            <a:extLst>
              <a:ext uri="{FF2B5EF4-FFF2-40B4-BE49-F238E27FC236}">
                <a16:creationId xmlns:a16="http://schemas.microsoft.com/office/drawing/2014/main" id="{28C59D46-DC07-C855-E03D-84E0E2485F9A}"/>
              </a:ext>
            </a:extLst>
          </p:cNvPr>
          <p:cNvGraphicFramePr>
            <a:graphicFrameLocks noGrp="1"/>
          </p:cNvGraphicFramePr>
          <p:nvPr>
            <p:ph idx="1"/>
            <p:extLst>
              <p:ext uri="{D42A27DB-BD31-4B8C-83A1-F6EECF244321}">
                <p14:modId xmlns:p14="http://schemas.microsoft.com/office/powerpoint/2010/main" val="2393618810"/>
              </p:ext>
            </p:extLst>
          </p:nvPr>
        </p:nvGraphicFramePr>
        <p:xfrm>
          <a:off x="836023" y="2363928"/>
          <a:ext cx="10515597" cy="420624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829572953"/>
                    </a:ext>
                  </a:extLst>
                </a:gridCol>
                <a:gridCol w="3505199">
                  <a:extLst>
                    <a:ext uri="{9D8B030D-6E8A-4147-A177-3AD203B41FA5}">
                      <a16:colId xmlns:a16="http://schemas.microsoft.com/office/drawing/2014/main" val="1652353314"/>
                    </a:ext>
                  </a:extLst>
                </a:gridCol>
                <a:gridCol w="3505199">
                  <a:extLst>
                    <a:ext uri="{9D8B030D-6E8A-4147-A177-3AD203B41FA5}">
                      <a16:colId xmlns:a16="http://schemas.microsoft.com/office/drawing/2014/main" val="3895299962"/>
                    </a:ext>
                  </a:extLst>
                </a:gridCol>
              </a:tblGrid>
              <a:tr h="311856">
                <a:tc>
                  <a:txBody>
                    <a:bodyPr/>
                    <a:lstStyle/>
                    <a:p>
                      <a:r>
                        <a:rPr lang="en-ZW" dirty="0"/>
                        <a:t>Objective 1</a:t>
                      </a:r>
                      <a:endParaRPr lang="en-US" dirty="0"/>
                    </a:p>
                  </a:txBody>
                  <a:tcPr/>
                </a:tc>
                <a:tc>
                  <a:txBody>
                    <a:bodyPr/>
                    <a:lstStyle/>
                    <a:p>
                      <a:r>
                        <a:rPr lang="en-ZW" dirty="0"/>
                        <a:t>Activities</a:t>
                      </a:r>
                      <a:endParaRPr lang="en-US" dirty="0"/>
                    </a:p>
                  </a:txBody>
                  <a:tcPr/>
                </a:tc>
                <a:tc>
                  <a:txBody>
                    <a:bodyPr/>
                    <a:lstStyle/>
                    <a:p>
                      <a:r>
                        <a:rPr lang="en-ZW" dirty="0"/>
                        <a:t>Outputs</a:t>
                      </a:r>
                      <a:endParaRPr lang="en-US" dirty="0"/>
                    </a:p>
                  </a:txBody>
                  <a:tcPr/>
                </a:tc>
                <a:extLst>
                  <a:ext uri="{0D108BD9-81ED-4DB2-BD59-A6C34878D82A}">
                    <a16:rowId xmlns:a16="http://schemas.microsoft.com/office/drawing/2014/main" val="1110254026"/>
                  </a:ext>
                </a:extLst>
              </a:tr>
              <a:tr h="999648">
                <a:tc rowSpan="3">
                  <a:txBody>
                    <a:bodyPr/>
                    <a:lstStyle/>
                    <a:p>
                      <a:pPr algn="l"/>
                      <a:r>
                        <a:rPr lang="en-ZW" b="1" dirty="0"/>
                        <a:t>To entrench a robust sustainability plan for water systems and enhance community ownership and capacity, ensuring the long-term positive outcomes of the Early Action for Impact project in Gwanda South by March 2026</a:t>
                      </a:r>
                      <a:endParaRPr lang="en-US" b="1"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Conduct 1 District inception meeting for 30 people (17male and 13 female).</a:t>
                      </a:r>
                      <a:endParaRPr lang="en-US" sz="1800" kern="1200" dirty="0">
                        <a:solidFill>
                          <a:schemeClr val="dk1"/>
                        </a:solidFill>
                        <a:effectLst/>
                        <a:latin typeface="+mn-lt"/>
                        <a:ea typeface="+mn-ea"/>
                        <a:cs typeface="+mn-cs"/>
                      </a:endParaRPr>
                    </a:p>
                    <a:p>
                      <a:endParaRPr lang="en-US" dirty="0"/>
                    </a:p>
                  </a:txBody>
                  <a:tcPr/>
                </a:tc>
                <a:tc>
                  <a:txBody>
                    <a:bodyPr/>
                    <a:lstStyle/>
                    <a:p>
                      <a:r>
                        <a:rPr lang="en-GB" sz="1800" kern="1200" dirty="0">
                          <a:solidFill>
                            <a:schemeClr val="dk1"/>
                          </a:solidFill>
                          <a:effectLst/>
                          <a:latin typeface="+mn-lt"/>
                          <a:ea typeface="+mn-ea"/>
                          <a:cs typeface="+mn-cs"/>
                        </a:rPr>
                        <a:t>1 district inception meeting conducted</a:t>
                      </a:r>
                      <a:endParaRPr lang="en-US" dirty="0"/>
                    </a:p>
                  </a:txBody>
                  <a:tcPr/>
                </a:tc>
                <a:extLst>
                  <a:ext uri="{0D108BD9-81ED-4DB2-BD59-A6C34878D82A}">
                    <a16:rowId xmlns:a16="http://schemas.microsoft.com/office/drawing/2014/main" val="3842984184"/>
                  </a:ext>
                </a:extLst>
              </a:tr>
              <a:tr h="999648">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Conduct 4 ward inception meetings for 400 participants (240 female and 160 male).</a:t>
                      </a:r>
                      <a:endParaRPr lang="en-US" sz="1800" kern="1200" dirty="0">
                        <a:solidFill>
                          <a:schemeClr val="dk1"/>
                        </a:solidFill>
                        <a:effectLst/>
                        <a:latin typeface="+mn-lt"/>
                        <a:ea typeface="+mn-ea"/>
                        <a:cs typeface="+mn-cs"/>
                      </a:endParaRPr>
                    </a:p>
                    <a:p>
                      <a:endParaRPr lang="en-US" dirty="0"/>
                    </a:p>
                  </a:txBody>
                  <a:tcPr/>
                </a:tc>
                <a:tc>
                  <a:txBody>
                    <a:bodyPr/>
                    <a:lstStyle/>
                    <a:p>
                      <a:r>
                        <a:rPr lang="en-ZW" dirty="0"/>
                        <a:t>1 district inception meeting conducted.</a:t>
                      </a:r>
                    </a:p>
                    <a:p>
                      <a:r>
                        <a:rPr lang="en-ZW" dirty="0"/>
                        <a:t>4 ward inception meetings conducted.</a:t>
                      </a:r>
                    </a:p>
                  </a:txBody>
                  <a:tcPr/>
                </a:tc>
                <a:extLst>
                  <a:ext uri="{0D108BD9-81ED-4DB2-BD59-A6C34878D82A}">
                    <a16:rowId xmlns:a16="http://schemas.microsoft.com/office/drawing/2014/main" val="470828295"/>
                  </a:ext>
                </a:extLst>
              </a:tr>
              <a:tr h="999648">
                <a:tc vMerge="1">
                  <a:txBody>
                    <a:bodyPr/>
                    <a:lstStyle/>
                    <a:p>
                      <a:endParaRPr lang="en-US" dirty="0"/>
                    </a:p>
                  </a:txBody>
                  <a:tcPr/>
                </a:tc>
                <a:tc>
                  <a:txBody>
                    <a:bodyPr/>
                    <a:lstStyle/>
                    <a:p>
                      <a:r>
                        <a:rPr lang="en-ZW" dirty="0"/>
                        <a:t>Conduct workshop to review and strengthen the District DRR plan (30 participants -17 male and 13 female)</a:t>
                      </a:r>
                      <a:endParaRPr lang="en-US" dirty="0"/>
                    </a:p>
                  </a:txBody>
                  <a:tcPr/>
                </a:tc>
                <a:tc>
                  <a:txBody>
                    <a:bodyPr/>
                    <a:lstStyle/>
                    <a:p>
                      <a:r>
                        <a:rPr lang="en-ZW" dirty="0"/>
                        <a:t> District DRR plan reviewed, and gaps identified </a:t>
                      </a:r>
                    </a:p>
                    <a:p>
                      <a:r>
                        <a:rPr lang="en-ZW" dirty="0"/>
                        <a:t>1 reviewed DDR plan document produced</a:t>
                      </a:r>
                    </a:p>
                    <a:p>
                      <a:endParaRPr lang="en-ZW" dirty="0"/>
                    </a:p>
                  </a:txBody>
                  <a:tcPr/>
                </a:tc>
                <a:extLst>
                  <a:ext uri="{0D108BD9-81ED-4DB2-BD59-A6C34878D82A}">
                    <a16:rowId xmlns:a16="http://schemas.microsoft.com/office/drawing/2014/main" val="4075550741"/>
                  </a:ext>
                </a:extLst>
              </a:tr>
            </a:tbl>
          </a:graphicData>
        </a:graphic>
      </p:graphicFrame>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41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069B6-7EEE-3ACE-5385-D7CB5DA514DA}"/>
              </a:ext>
            </a:extLst>
          </p:cNvPr>
          <p:cNvSpPr>
            <a:spLocks noGrp="1"/>
          </p:cNvSpPr>
          <p:nvPr>
            <p:ph type="title"/>
          </p:nvPr>
        </p:nvSpPr>
        <p:spPr/>
        <p:txBody>
          <a:bodyPr/>
          <a:lstStyle/>
          <a:p>
            <a:r>
              <a:rPr lang="en-ZW" b="1" dirty="0" err="1"/>
              <a:t>Cont</a:t>
            </a:r>
            <a:r>
              <a:rPr lang="en-ZW" b="1" dirty="0"/>
              <a:t>’</a:t>
            </a:r>
            <a:endParaRPr lang="en-US" b="1" dirty="0"/>
          </a:p>
        </p:txBody>
      </p:sp>
      <p:graphicFrame>
        <p:nvGraphicFramePr>
          <p:cNvPr id="4" name="Content Placeholder 4">
            <a:extLst>
              <a:ext uri="{FF2B5EF4-FFF2-40B4-BE49-F238E27FC236}">
                <a16:creationId xmlns:a16="http://schemas.microsoft.com/office/drawing/2014/main" id="{CDE47290-D4C6-4980-234E-25ED3755D99F}"/>
              </a:ext>
            </a:extLst>
          </p:cNvPr>
          <p:cNvGraphicFramePr>
            <a:graphicFrameLocks/>
          </p:cNvGraphicFramePr>
          <p:nvPr>
            <p:extLst>
              <p:ext uri="{D42A27DB-BD31-4B8C-83A1-F6EECF244321}">
                <p14:modId xmlns:p14="http://schemas.microsoft.com/office/powerpoint/2010/main" val="2796815937"/>
              </p:ext>
            </p:extLst>
          </p:nvPr>
        </p:nvGraphicFramePr>
        <p:xfrm>
          <a:off x="838203" y="1690688"/>
          <a:ext cx="10515597" cy="448056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829572953"/>
                    </a:ext>
                  </a:extLst>
                </a:gridCol>
                <a:gridCol w="3505199">
                  <a:extLst>
                    <a:ext uri="{9D8B030D-6E8A-4147-A177-3AD203B41FA5}">
                      <a16:colId xmlns:a16="http://schemas.microsoft.com/office/drawing/2014/main" val="1652353314"/>
                    </a:ext>
                  </a:extLst>
                </a:gridCol>
                <a:gridCol w="3505199">
                  <a:extLst>
                    <a:ext uri="{9D8B030D-6E8A-4147-A177-3AD203B41FA5}">
                      <a16:colId xmlns:a16="http://schemas.microsoft.com/office/drawing/2014/main" val="3895299962"/>
                    </a:ext>
                  </a:extLst>
                </a:gridCol>
              </a:tblGrid>
              <a:tr h="311856">
                <a:tc>
                  <a:txBody>
                    <a:bodyPr/>
                    <a:lstStyle/>
                    <a:p>
                      <a:r>
                        <a:rPr lang="en-ZW" dirty="0"/>
                        <a:t>Objective 1</a:t>
                      </a:r>
                      <a:endParaRPr lang="en-US" dirty="0"/>
                    </a:p>
                  </a:txBody>
                  <a:tcPr/>
                </a:tc>
                <a:tc>
                  <a:txBody>
                    <a:bodyPr/>
                    <a:lstStyle/>
                    <a:p>
                      <a:r>
                        <a:rPr lang="en-ZW" dirty="0"/>
                        <a:t>Activities</a:t>
                      </a:r>
                      <a:endParaRPr lang="en-US" dirty="0"/>
                    </a:p>
                  </a:txBody>
                  <a:tcPr/>
                </a:tc>
                <a:tc>
                  <a:txBody>
                    <a:bodyPr/>
                    <a:lstStyle/>
                    <a:p>
                      <a:r>
                        <a:rPr lang="en-ZW" dirty="0"/>
                        <a:t>Outputs</a:t>
                      </a:r>
                      <a:endParaRPr lang="en-US" dirty="0"/>
                    </a:p>
                  </a:txBody>
                  <a:tcPr/>
                </a:tc>
                <a:extLst>
                  <a:ext uri="{0D108BD9-81ED-4DB2-BD59-A6C34878D82A}">
                    <a16:rowId xmlns:a16="http://schemas.microsoft.com/office/drawing/2014/main" val="1110254026"/>
                  </a:ext>
                </a:extLst>
              </a:tr>
              <a:tr h="999648">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W" b="1" dirty="0"/>
                        <a:t>To entrench a robust sustainability plan for water systems and enhance community ownership and capacity, ensuring the long-term positive outcomes of the Early Action for Impact project in Gwanda South by March 2026</a:t>
                      </a:r>
                      <a:endParaRPr lang="en-US" b="1" dirty="0"/>
                    </a:p>
                    <a:p>
                      <a:endParaRPr 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Cascade the revised DRR plans to communities in the four wards targeting 400 participants (240female and 160 male).</a:t>
                      </a:r>
                      <a:endParaRPr lang="en-US" dirty="0"/>
                    </a:p>
                  </a:txBody>
                  <a:tcPr/>
                </a:tc>
                <a:tc>
                  <a:txBody>
                    <a:bodyPr/>
                    <a:lstStyle/>
                    <a:p>
                      <a:r>
                        <a:rPr lang="en-GB" sz="1800" kern="1200" dirty="0">
                          <a:solidFill>
                            <a:schemeClr val="dk1"/>
                          </a:solidFill>
                          <a:effectLst/>
                          <a:latin typeface="+mn-lt"/>
                          <a:ea typeface="+mn-ea"/>
                          <a:cs typeface="+mn-cs"/>
                        </a:rPr>
                        <a:t>Revised DRR plans cascaded to four wards</a:t>
                      </a:r>
                      <a:endParaRPr lang="en-US" dirty="0"/>
                    </a:p>
                  </a:txBody>
                  <a:tcPr/>
                </a:tc>
                <a:extLst>
                  <a:ext uri="{0D108BD9-81ED-4DB2-BD59-A6C34878D82A}">
                    <a16:rowId xmlns:a16="http://schemas.microsoft.com/office/drawing/2014/main" val="3842984184"/>
                  </a:ext>
                </a:extLst>
              </a:tr>
              <a:tr h="999648">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Facilitate radio programs on anticipatory action plans and early warning reaching a listenership of 60000 (36000 female and 24000 male).</a:t>
                      </a:r>
                      <a:endParaRPr lang="en-US" dirty="0"/>
                    </a:p>
                  </a:txBody>
                  <a:tcPr/>
                </a:tc>
                <a:tc>
                  <a:txBody>
                    <a:bodyPr/>
                    <a:lstStyle/>
                    <a:p>
                      <a:r>
                        <a:rPr lang="en-GB" sz="1800" kern="1200" dirty="0">
                          <a:solidFill>
                            <a:schemeClr val="dk1"/>
                          </a:solidFill>
                          <a:effectLst/>
                          <a:latin typeface="+mn-lt"/>
                          <a:ea typeface="+mn-ea"/>
                          <a:cs typeface="+mn-cs"/>
                        </a:rPr>
                        <a:t>6 monthly radio broadcasts conducted during.</a:t>
                      </a:r>
                      <a:endParaRPr lang="en-ZW" dirty="0"/>
                    </a:p>
                  </a:txBody>
                  <a:tcPr/>
                </a:tc>
                <a:extLst>
                  <a:ext uri="{0D108BD9-81ED-4DB2-BD59-A6C34878D82A}">
                    <a16:rowId xmlns:a16="http://schemas.microsoft.com/office/drawing/2014/main" val="470828295"/>
                  </a:ext>
                </a:extLst>
              </a:tr>
              <a:tr h="999648">
                <a:tc vMerge="1">
                  <a:txBody>
                    <a:bodyPr/>
                    <a:lstStyle/>
                    <a:p>
                      <a:endParaRPr lang="en-US" dirty="0"/>
                    </a:p>
                  </a:txBody>
                  <a:tcPr/>
                </a:tc>
                <a:tc>
                  <a:txBody>
                    <a:bodyPr/>
                    <a:lstStyle/>
                    <a:p>
                      <a:r>
                        <a:rPr lang="en-GB" sz="1800" kern="1200" dirty="0">
                          <a:solidFill>
                            <a:schemeClr val="dk1"/>
                          </a:solidFill>
                          <a:effectLst/>
                          <a:latin typeface="+mn-lt"/>
                          <a:ea typeface="+mn-ea"/>
                          <a:cs typeface="+mn-cs"/>
                        </a:rPr>
                        <a:t>Develop and entrench a robust COMPASS system to enable real time information sharing (30 participants,18female and 12male) </a:t>
                      </a:r>
                      <a:endParaRPr lang="en-US" dirty="0"/>
                    </a:p>
                  </a:txBody>
                  <a:tcPr/>
                </a:tc>
                <a:tc>
                  <a:txBody>
                    <a:bodyPr/>
                    <a:lstStyle/>
                    <a:p>
                      <a:r>
                        <a:rPr lang="en-ZW" dirty="0"/>
                        <a:t> </a:t>
                      </a:r>
                      <a:r>
                        <a:rPr lang="en-GB" sz="1800" kern="1200" dirty="0">
                          <a:solidFill>
                            <a:schemeClr val="dk1"/>
                          </a:solidFill>
                          <a:effectLst/>
                          <a:latin typeface="+mn-lt"/>
                          <a:ea typeface="+mn-ea"/>
                          <a:cs typeface="+mn-cs"/>
                        </a:rPr>
                        <a:t>COMPASS system established for the project</a:t>
                      </a:r>
                      <a:endParaRPr lang="en-ZW" dirty="0"/>
                    </a:p>
                  </a:txBody>
                  <a:tcPr/>
                </a:tc>
                <a:extLst>
                  <a:ext uri="{0D108BD9-81ED-4DB2-BD59-A6C34878D82A}">
                    <a16:rowId xmlns:a16="http://schemas.microsoft.com/office/drawing/2014/main" val="4075550741"/>
                  </a:ext>
                </a:extLst>
              </a:tr>
            </a:tbl>
          </a:graphicData>
        </a:graphic>
      </p:graphicFrame>
    </p:spTree>
    <p:extLst>
      <p:ext uri="{BB962C8B-B14F-4D97-AF65-F5344CB8AC3E}">
        <p14:creationId xmlns:p14="http://schemas.microsoft.com/office/powerpoint/2010/main" val="176035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C5D46-18BE-EDCF-EE02-1B66C8353890}"/>
              </a:ext>
            </a:extLst>
          </p:cNvPr>
          <p:cNvSpPr>
            <a:spLocks noGrp="1"/>
          </p:cNvSpPr>
          <p:nvPr>
            <p:ph type="title"/>
          </p:nvPr>
        </p:nvSpPr>
        <p:spPr>
          <a:xfrm>
            <a:off x="838200" y="365126"/>
            <a:ext cx="10515600" cy="557158"/>
          </a:xfrm>
        </p:spPr>
        <p:txBody>
          <a:bodyPr>
            <a:normAutofit fontScale="90000"/>
          </a:bodyPr>
          <a:lstStyle/>
          <a:p>
            <a:r>
              <a:rPr lang="en-ZW" b="1" dirty="0" err="1"/>
              <a:t>Cont</a:t>
            </a:r>
            <a:r>
              <a:rPr lang="en-ZW" b="1" dirty="0"/>
              <a:t>’</a:t>
            </a:r>
            <a:endParaRPr lang="en-US" b="1" dirty="0"/>
          </a:p>
        </p:txBody>
      </p:sp>
      <p:graphicFrame>
        <p:nvGraphicFramePr>
          <p:cNvPr id="6" name="Content Placeholder 4">
            <a:extLst>
              <a:ext uri="{FF2B5EF4-FFF2-40B4-BE49-F238E27FC236}">
                <a16:creationId xmlns:a16="http://schemas.microsoft.com/office/drawing/2014/main" id="{ECC47B67-5877-5259-D7FA-91D256FAA25F}"/>
              </a:ext>
            </a:extLst>
          </p:cNvPr>
          <p:cNvGraphicFramePr>
            <a:graphicFrameLocks/>
          </p:cNvGraphicFramePr>
          <p:nvPr>
            <p:extLst>
              <p:ext uri="{D42A27DB-BD31-4B8C-83A1-F6EECF244321}">
                <p14:modId xmlns:p14="http://schemas.microsoft.com/office/powerpoint/2010/main" val="1921949104"/>
              </p:ext>
            </p:extLst>
          </p:nvPr>
        </p:nvGraphicFramePr>
        <p:xfrm>
          <a:off x="838200" y="922284"/>
          <a:ext cx="10515597" cy="585216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829572953"/>
                    </a:ext>
                  </a:extLst>
                </a:gridCol>
                <a:gridCol w="3505199">
                  <a:extLst>
                    <a:ext uri="{9D8B030D-6E8A-4147-A177-3AD203B41FA5}">
                      <a16:colId xmlns:a16="http://schemas.microsoft.com/office/drawing/2014/main" val="1652353314"/>
                    </a:ext>
                  </a:extLst>
                </a:gridCol>
                <a:gridCol w="3505199">
                  <a:extLst>
                    <a:ext uri="{9D8B030D-6E8A-4147-A177-3AD203B41FA5}">
                      <a16:colId xmlns:a16="http://schemas.microsoft.com/office/drawing/2014/main" val="3895299962"/>
                    </a:ext>
                  </a:extLst>
                </a:gridCol>
              </a:tblGrid>
              <a:tr h="311856">
                <a:tc>
                  <a:txBody>
                    <a:bodyPr/>
                    <a:lstStyle/>
                    <a:p>
                      <a:r>
                        <a:rPr lang="en-ZW" dirty="0"/>
                        <a:t>Objective 1</a:t>
                      </a:r>
                      <a:endParaRPr lang="en-US" dirty="0"/>
                    </a:p>
                  </a:txBody>
                  <a:tcPr/>
                </a:tc>
                <a:tc>
                  <a:txBody>
                    <a:bodyPr/>
                    <a:lstStyle/>
                    <a:p>
                      <a:r>
                        <a:rPr lang="en-ZW" dirty="0"/>
                        <a:t>Activities</a:t>
                      </a:r>
                      <a:endParaRPr lang="en-US" dirty="0"/>
                    </a:p>
                  </a:txBody>
                  <a:tcPr/>
                </a:tc>
                <a:tc>
                  <a:txBody>
                    <a:bodyPr/>
                    <a:lstStyle/>
                    <a:p>
                      <a:r>
                        <a:rPr lang="en-ZW" dirty="0"/>
                        <a:t>Outputs</a:t>
                      </a:r>
                      <a:endParaRPr lang="en-US" dirty="0"/>
                    </a:p>
                  </a:txBody>
                  <a:tcPr/>
                </a:tc>
                <a:extLst>
                  <a:ext uri="{0D108BD9-81ED-4DB2-BD59-A6C34878D82A}">
                    <a16:rowId xmlns:a16="http://schemas.microsoft.com/office/drawing/2014/main" val="1110254026"/>
                  </a:ext>
                </a:extLst>
              </a:tr>
              <a:tr h="999648">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W" sz="1800" b="1" kern="1200" dirty="0">
                          <a:solidFill>
                            <a:schemeClr val="dk1"/>
                          </a:solidFill>
                          <a:latin typeface="+mn-lt"/>
                          <a:ea typeface="+mn-ea"/>
                          <a:cs typeface="+mn-cs"/>
                        </a:rPr>
                        <a:t>To entrench a robust sustainability plan for water systems and enhance community ownership and capacity, ensuring the long-term positive outcomes of the Early Action for Impact project in Gwanda South by March 2026</a:t>
                      </a:r>
                      <a:endParaRPr lang="en-US" sz="1800" b="1" kern="1200" dirty="0">
                        <a:solidFill>
                          <a:schemeClr val="dk1"/>
                        </a:solidFill>
                        <a:latin typeface="+mn-lt"/>
                        <a:ea typeface="+mn-ea"/>
                        <a:cs typeface="+mn-cs"/>
                      </a:endParaRPr>
                    </a:p>
                    <a:p>
                      <a:endParaRPr 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Conduct district level performance review workshop of the water systems and livelihoods interventions to establish utility, gaps and opportunities for extending impact. (30 participants,17 female and 13male)</a:t>
                      </a:r>
                      <a:endParaRPr lang="en-US" dirty="0"/>
                    </a:p>
                  </a:txBody>
                  <a:tcPr/>
                </a:tc>
                <a:tc>
                  <a:txBody>
                    <a:bodyPr/>
                    <a:lstStyle/>
                    <a:p>
                      <a:r>
                        <a:rPr lang="en-GB" sz="1800" kern="1200" dirty="0">
                          <a:solidFill>
                            <a:schemeClr val="dk1"/>
                          </a:solidFill>
                          <a:effectLst/>
                          <a:latin typeface="+mn-lt"/>
                          <a:ea typeface="+mn-ea"/>
                          <a:cs typeface="+mn-cs"/>
                        </a:rPr>
                        <a:t>One district level meeting conducted</a:t>
                      </a:r>
                      <a:endParaRPr lang="en-US" dirty="0"/>
                    </a:p>
                  </a:txBody>
                  <a:tcPr/>
                </a:tc>
                <a:extLst>
                  <a:ext uri="{0D108BD9-81ED-4DB2-BD59-A6C34878D82A}">
                    <a16:rowId xmlns:a16="http://schemas.microsoft.com/office/drawing/2014/main" val="3842984184"/>
                  </a:ext>
                </a:extLst>
              </a:tr>
              <a:tr h="999648">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Conduct performance review of the water systems to establish utility, gaps and opportunities for extending impact. (325 participants,200 female and 125male)</a:t>
                      </a:r>
                      <a:endParaRPr lang="en-US" dirty="0"/>
                    </a:p>
                  </a:txBody>
                  <a:tcPr/>
                </a:tc>
                <a:tc>
                  <a:txBody>
                    <a:bodyPr/>
                    <a:lstStyle/>
                    <a:p>
                      <a:r>
                        <a:rPr lang="en-GB" sz="1800" kern="1200" dirty="0">
                          <a:solidFill>
                            <a:schemeClr val="dk1"/>
                          </a:solidFill>
                          <a:effectLst/>
                          <a:latin typeface="+mn-lt"/>
                          <a:ea typeface="+mn-ea"/>
                          <a:cs typeface="+mn-cs"/>
                        </a:rPr>
                        <a:t>One report generated</a:t>
                      </a:r>
                      <a:endParaRPr lang="en-ZW" dirty="0"/>
                    </a:p>
                  </a:txBody>
                  <a:tcPr/>
                </a:tc>
                <a:extLst>
                  <a:ext uri="{0D108BD9-81ED-4DB2-BD59-A6C34878D82A}">
                    <a16:rowId xmlns:a16="http://schemas.microsoft.com/office/drawing/2014/main" val="470828295"/>
                  </a:ext>
                </a:extLst>
              </a:tr>
              <a:tr h="999648">
                <a:tc vMerge="1">
                  <a:txBody>
                    <a:bodyPr/>
                    <a:lstStyle/>
                    <a:p>
                      <a:endParaRPr lang="en-US" dirty="0"/>
                    </a:p>
                  </a:txBody>
                  <a:tcPr/>
                </a:tc>
                <a:tc>
                  <a:txBody>
                    <a:bodyPr/>
                    <a:lstStyle/>
                    <a:p>
                      <a:r>
                        <a:rPr lang="en-GB" sz="1800" kern="1200" dirty="0">
                          <a:solidFill>
                            <a:schemeClr val="dk1"/>
                          </a:solidFill>
                          <a:effectLst/>
                          <a:latin typeface="+mn-lt"/>
                          <a:ea typeface="+mn-ea"/>
                          <a:cs typeface="+mn-cs"/>
                        </a:rPr>
                        <a:t>Strengthen existing water point by-laws incorporating insurance mechanisms (325 participants,200 female and 125 male)</a:t>
                      </a:r>
                      <a:endParaRPr lang="en-US" dirty="0"/>
                    </a:p>
                  </a:txBody>
                  <a:tcPr/>
                </a:tc>
                <a:tc>
                  <a:txBody>
                    <a:bodyPr/>
                    <a:lstStyle/>
                    <a:p>
                      <a:r>
                        <a:rPr lang="en-ZW" dirty="0"/>
                        <a:t> </a:t>
                      </a:r>
                      <a:r>
                        <a:rPr lang="en-GB" sz="1800" kern="1200" dirty="0">
                          <a:solidFill>
                            <a:schemeClr val="dk1"/>
                          </a:solidFill>
                          <a:effectLst/>
                          <a:latin typeface="+mn-lt"/>
                          <a:ea typeface="+mn-ea"/>
                          <a:cs typeface="+mn-cs"/>
                        </a:rPr>
                        <a:t>5 water point by-laws strengthened</a:t>
                      </a:r>
                      <a:endParaRPr lang="en-ZW" dirty="0"/>
                    </a:p>
                  </a:txBody>
                  <a:tcPr/>
                </a:tc>
                <a:extLst>
                  <a:ext uri="{0D108BD9-81ED-4DB2-BD59-A6C34878D82A}">
                    <a16:rowId xmlns:a16="http://schemas.microsoft.com/office/drawing/2014/main" val="4075550741"/>
                  </a:ext>
                </a:extLst>
              </a:tr>
            </a:tbl>
          </a:graphicData>
        </a:graphic>
      </p:graphicFrame>
    </p:spTree>
    <p:extLst>
      <p:ext uri="{BB962C8B-B14F-4D97-AF65-F5344CB8AC3E}">
        <p14:creationId xmlns:p14="http://schemas.microsoft.com/office/powerpoint/2010/main" val="2819984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F568E-B0EA-C198-1959-243508274D8A}"/>
              </a:ext>
            </a:extLst>
          </p:cNvPr>
          <p:cNvSpPr>
            <a:spLocks noGrp="1"/>
          </p:cNvSpPr>
          <p:nvPr>
            <p:ph type="title"/>
          </p:nvPr>
        </p:nvSpPr>
        <p:spPr>
          <a:xfrm>
            <a:off x="838200" y="365125"/>
            <a:ext cx="10515600" cy="533509"/>
          </a:xfrm>
        </p:spPr>
        <p:txBody>
          <a:bodyPr>
            <a:normAutofit fontScale="90000"/>
          </a:bodyPr>
          <a:lstStyle/>
          <a:p>
            <a:r>
              <a:rPr lang="en-ZW" b="1" dirty="0" err="1"/>
              <a:t>Cont</a:t>
            </a:r>
            <a:r>
              <a:rPr lang="en-ZW" b="1" dirty="0"/>
              <a:t>’</a:t>
            </a:r>
            <a:endParaRPr lang="en-US" b="1" dirty="0"/>
          </a:p>
        </p:txBody>
      </p:sp>
      <p:graphicFrame>
        <p:nvGraphicFramePr>
          <p:cNvPr id="4" name="Content Placeholder 4">
            <a:extLst>
              <a:ext uri="{FF2B5EF4-FFF2-40B4-BE49-F238E27FC236}">
                <a16:creationId xmlns:a16="http://schemas.microsoft.com/office/drawing/2014/main" id="{15EC5806-8569-86E1-DB07-254FB9C42FEE}"/>
              </a:ext>
            </a:extLst>
          </p:cNvPr>
          <p:cNvGraphicFramePr>
            <a:graphicFrameLocks/>
          </p:cNvGraphicFramePr>
          <p:nvPr>
            <p:extLst>
              <p:ext uri="{D42A27DB-BD31-4B8C-83A1-F6EECF244321}">
                <p14:modId xmlns:p14="http://schemas.microsoft.com/office/powerpoint/2010/main" val="2747619000"/>
              </p:ext>
            </p:extLst>
          </p:nvPr>
        </p:nvGraphicFramePr>
        <p:xfrm>
          <a:off x="751493" y="898634"/>
          <a:ext cx="10515597" cy="530352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829572953"/>
                    </a:ext>
                  </a:extLst>
                </a:gridCol>
                <a:gridCol w="3505199">
                  <a:extLst>
                    <a:ext uri="{9D8B030D-6E8A-4147-A177-3AD203B41FA5}">
                      <a16:colId xmlns:a16="http://schemas.microsoft.com/office/drawing/2014/main" val="1652353314"/>
                    </a:ext>
                  </a:extLst>
                </a:gridCol>
                <a:gridCol w="3505199">
                  <a:extLst>
                    <a:ext uri="{9D8B030D-6E8A-4147-A177-3AD203B41FA5}">
                      <a16:colId xmlns:a16="http://schemas.microsoft.com/office/drawing/2014/main" val="3895299962"/>
                    </a:ext>
                  </a:extLst>
                </a:gridCol>
              </a:tblGrid>
              <a:tr h="311856">
                <a:tc>
                  <a:txBody>
                    <a:bodyPr/>
                    <a:lstStyle/>
                    <a:p>
                      <a:r>
                        <a:rPr lang="en-ZW" dirty="0"/>
                        <a:t>Objective 1</a:t>
                      </a:r>
                      <a:endParaRPr lang="en-US" dirty="0"/>
                    </a:p>
                  </a:txBody>
                  <a:tcPr/>
                </a:tc>
                <a:tc>
                  <a:txBody>
                    <a:bodyPr/>
                    <a:lstStyle/>
                    <a:p>
                      <a:r>
                        <a:rPr lang="en-ZW" dirty="0"/>
                        <a:t>Activities</a:t>
                      </a:r>
                      <a:endParaRPr lang="en-US" dirty="0"/>
                    </a:p>
                  </a:txBody>
                  <a:tcPr/>
                </a:tc>
                <a:tc>
                  <a:txBody>
                    <a:bodyPr/>
                    <a:lstStyle/>
                    <a:p>
                      <a:r>
                        <a:rPr lang="en-ZW" dirty="0"/>
                        <a:t>Outputs</a:t>
                      </a:r>
                      <a:endParaRPr lang="en-US" dirty="0"/>
                    </a:p>
                  </a:txBody>
                  <a:tcPr/>
                </a:tc>
                <a:extLst>
                  <a:ext uri="{0D108BD9-81ED-4DB2-BD59-A6C34878D82A}">
                    <a16:rowId xmlns:a16="http://schemas.microsoft.com/office/drawing/2014/main" val="1110254026"/>
                  </a:ext>
                </a:extLst>
              </a:tr>
              <a:tr h="999648">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W" sz="1800" b="1" kern="1200" dirty="0">
                          <a:solidFill>
                            <a:schemeClr val="dk1"/>
                          </a:solidFill>
                          <a:latin typeface="+mn-lt"/>
                          <a:ea typeface="+mn-ea"/>
                          <a:cs typeface="+mn-cs"/>
                        </a:rPr>
                        <a:t>To entrench a robust sustainability plan for water systems and enhance community ownership and capacity, ensuring the long-term positive outcomes of the Early Action for Impact project in Gwanda South by March 2026</a:t>
                      </a:r>
                      <a:endParaRPr lang="en-US" sz="1800" b="1" kern="1200" dirty="0">
                        <a:solidFill>
                          <a:schemeClr val="dk1"/>
                        </a:solidFill>
                        <a:latin typeface="+mn-lt"/>
                        <a:ea typeface="+mn-ea"/>
                        <a:cs typeface="+mn-cs"/>
                      </a:endParaRPr>
                    </a:p>
                    <a:p>
                      <a:endParaRPr 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Build the capacity of women to maintain and manage water infrastructure (150 participants,100 female and 50 male).</a:t>
                      </a:r>
                      <a:endParaRPr lang="en-US" dirty="0"/>
                    </a:p>
                  </a:txBody>
                  <a:tcPr/>
                </a:tc>
                <a:tc>
                  <a:txBody>
                    <a:bodyPr/>
                    <a:lstStyle/>
                    <a:p>
                      <a:r>
                        <a:rPr lang="en-GB" sz="1800" kern="1200" dirty="0">
                          <a:solidFill>
                            <a:schemeClr val="dk1"/>
                          </a:solidFill>
                          <a:effectLst/>
                          <a:latin typeface="+mn-lt"/>
                          <a:ea typeface="+mn-ea"/>
                          <a:cs typeface="+mn-cs"/>
                        </a:rPr>
                        <a:t>5 trainings conducted</a:t>
                      </a:r>
                      <a:endParaRPr lang="en-US" dirty="0"/>
                    </a:p>
                  </a:txBody>
                  <a:tcPr/>
                </a:tc>
                <a:extLst>
                  <a:ext uri="{0D108BD9-81ED-4DB2-BD59-A6C34878D82A}">
                    <a16:rowId xmlns:a16="http://schemas.microsoft.com/office/drawing/2014/main" val="3842984184"/>
                  </a:ext>
                </a:extLst>
              </a:tr>
              <a:tr h="999648">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Conduct performance review of livelihood interventions to establish utility, gaps and opportunities for extending impact. (120 participants,80female and 40male).</a:t>
                      </a:r>
                      <a:endParaRPr lang="en-US" dirty="0"/>
                    </a:p>
                  </a:txBody>
                  <a:tcPr/>
                </a:tc>
                <a:tc>
                  <a:txBody>
                    <a:bodyPr/>
                    <a:lstStyle/>
                    <a:p>
                      <a:r>
                        <a:rPr lang="en-GB" sz="1800" kern="1200" dirty="0">
                          <a:solidFill>
                            <a:schemeClr val="dk1"/>
                          </a:solidFill>
                          <a:effectLst/>
                          <a:latin typeface="+mn-lt"/>
                          <a:ea typeface="+mn-ea"/>
                          <a:cs typeface="+mn-cs"/>
                        </a:rPr>
                        <a:t>One report generated</a:t>
                      </a:r>
                      <a:endParaRPr lang="en-ZW" dirty="0"/>
                    </a:p>
                  </a:txBody>
                  <a:tcPr/>
                </a:tc>
                <a:extLst>
                  <a:ext uri="{0D108BD9-81ED-4DB2-BD59-A6C34878D82A}">
                    <a16:rowId xmlns:a16="http://schemas.microsoft.com/office/drawing/2014/main" val="470828295"/>
                  </a:ext>
                </a:extLst>
              </a:tr>
              <a:tr h="999648">
                <a:tc vMerge="1">
                  <a:txBody>
                    <a:bodyPr/>
                    <a:lstStyle/>
                    <a:p>
                      <a:endParaRPr lang="en-US" dirty="0"/>
                    </a:p>
                  </a:txBody>
                  <a:tcPr/>
                </a:tc>
                <a:tc>
                  <a:txBody>
                    <a:bodyPr/>
                    <a:lstStyle/>
                    <a:p>
                      <a:r>
                        <a:rPr lang="en-GB" sz="1800" kern="1200" dirty="0">
                          <a:solidFill>
                            <a:schemeClr val="dk1"/>
                          </a:solidFill>
                          <a:effectLst/>
                          <a:latin typeface="+mn-lt"/>
                          <a:ea typeface="+mn-ea"/>
                          <a:cs typeface="+mn-cs"/>
                        </a:rPr>
                        <a:t>Strengthen existing water point by-laws incorporating insurance mechanisms (325 participants,200 female and 125 male)</a:t>
                      </a:r>
                      <a:endParaRPr lang="en-US" dirty="0"/>
                    </a:p>
                  </a:txBody>
                  <a:tcPr/>
                </a:tc>
                <a:tc>
                  <a:txBody>
                    <a:bodyPr/>
                    <a:lstStyle/>
                    <a:p>
                      <a:r>
                        <a:rPr lang="en-ZW" dirty="0"/>
                        <a:t> </a:t>
                      </a:r>
                      <a:r>
                        <a:rPr lang="en-GB" sz="1800" kern="1200" dirty="0">
                          <a:solidFill>
                            <a:schemeClr val="dk1"/>
                          </a:solidFill>
                          <a:effectLst/>
                          <a:latin typeface="+mn-lt"/>
                          <a:ea typeface="+mn-ea"/>
                          <a:cs typeface="+mn-cs"/>
                        </a:rPr>
                        <a:t>5 water point by-laws strengthened</a:t>
                      </a:r>
                      <a:endParaRPr lang="en-ZW" dirty="0"/>
                    </a:p>
                  </a:txBody>
                  <a:tcPr/>
                </a:tc>
                <a:extLst>
                  <a:ext uri="{0D108BD9-81ED-4DB2-BD59-A6C34878D82A}">
                    <a16:rowId xmlns:a16="http://schemas.microsoft.com/office/drawing/2014/main" val="4075550741"/>
                  </a:ext>
                </a:extLst>
              </a:tr>
            </a:tbl>
          </a:graphicData>
        </a:graphic>
      </p:graphicFrame>
    </p:spTree>
    <p:extLst>
      <p:ext uri="{BB962C8B-B14F-4D97-AF65-F5344CB8AC3E}">
        <p14:creationId xmlns:p14="http://schemas.microsoft.com/office/powerpoint/2010/main" val="731016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E1A5F4-D0D2-915C-91B3-AE0DF0246DB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C9EB8BD-2D7F-F37F-F167-D6C8876B6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C82CF72-D79F-9317-4FA1-9B217A7722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2D402BFA-CED8-CADD-E8D2-36DFD8999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48A8559-CAA2-0174-E0AD-39AAF01BC0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C59043E-5A99-C436-E18F-E464B431C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E375CD75-A69A-648D-1687-320EDE9C5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F70DF4-BD01-C4A6-2DCB-AE827B7D44DA}"/>
              </a:ext>
            </a:extLst>
          </p:cNvPr>
          <p:cNvSpPr>
            <a:spLocks noGrp="1"/>
          </p:cNvSpPr>
          <p:nvPr>
            <p:ph type="title"/>
          </p:nvPr>
        </p:nvSpPr>
        <p:spPr>
          <a:xfrm>
            <a:off x="1043631" y="809898"/>
            <a:ext cx="9942716" cy="1181979"/>
          </a:xfrm>
        </p:spPr>
        <p:txBody>
          <a:bodyPr anchor="ctr">
            <a:normAutofit/>
          </a:bodyPr>
          <a:lstStyle/>
          <a:p>
            <a:r>
              <a:rPr lang="en-ZW" sz="4800" b="1" dirty="0"/>
              <a:t>Activities: Objective 2</a:t>
            </a:r>
            <a:endParaRPr lang="en-US" sz="4800" b="1" dirty="0"/>
          </a:p>
        </p:txBody>
      </p:sp>
      <p:graphicFrame>
        <p:nvGraphicFramePr>
          <p:cNvPr id="5" name="Content Placeholder 4">
            <a:extLst>
              <a:ext uri="{FF2B5EF4-FFF2-40B4-BE49-F238E27FC236}">
                <a16:creationId xmlns:a16="http://schemas.microsoft.com/office/drawing/2014/main" id="{B4CF9905-7E7C-0B4C-1EF1-D1F37EBB3039}"/>
              </a:ext>
            </a:extLst>
          </p:cNvPr>
          <p:cNvGraphicFramePr>
            <a:graphicFrameLocks noGrp="1"/>
          </p:cNvGraphicFramePr>
          <p:nvPr>
            <p:ph idx="1"/>
            <p:extLst>
              <p:ext uri="{D42A27DB-BD31-4B8C-83A1-F6EECF244321}">
                <p14:modId xmlns:p14="http://schemas.microsoft.com/office/powerpoint/2010/main" val="3953127190"/>
              </p:ext>
            </p:extLst>
          </p:nvPr>
        </p:nvGraphicFramePr>
        <p:xfrm>
          <a:off x="838203" y="1890057"/>
          <a:ext cx="10515597" cy="4450207"/>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829572953"/>
                    </a:ext>
                  </a:extLst>
                </a:gridCol>
                <a:gridCol w="3505199">
                  <a:extLst>
                    <a:ext uri="{9D8B030D-6E8A-4147-A177-3AD203B41FA5}">
                      <a16:colId xmlns:a16="http://schemas.microsoft.com/office/drawing/2014/main" val="1652353314"/>
                    </a:ext>
                  </a:extLst>
                </a:gridCol>
                <a:gridCol w="3505199">
                  <a:extLst>
                    <a:ext uri="{9D8B030D-6E8A-4147-A177-3AD203B41FA5}">
                      <a16:colId xmlns:a16="http://schemas.microsoft.com/office/drawing/2014/main" val="3895299962"/>
                    </a:ext>
                  </a:extLst>
                </a:gridCol>
              </a:tblGrid>
              <a:tr h="311856">
                <a:tc>
                  <a:txBody>
                    <a:bodyPr/>
                    <a:lstStyle/>
                    <a:p>
                      <a:r>
                        <a:rPr lang="en-ZW" dirty="0"/>
                        <a:t>Objective 2</a:t>
                      </a:r>
                      <a:endParaRPr lang="en-US" dirty="0"/>
                    </a:p>
                  </a:txBody>
                  <a:tcPr/>
                </a:tc>
                <a:tc>
                  <a:txBody>
                    <a:bodyPr/>
                    <a:lstStyle/>
                    <a:p>
                      <a:r>
                        <a:rPr lang="en-ZW" dirty="0"/>
                        <a:t>Activities</a:t>
                      </a:r>
                      <a:endParaRPr lang="en-US" dirty="0"/>
                    </a:p>
                  </a:txBody>
                  <a:tcPr/>
                </a:tc>
                <a:tc>
                  <a:txBody>
                    <a:bodyPr/>
                    <a:lstStyle/>
                    <a:p>
                      <a:r>
                        <a:rPr lang="en-ZW" dirty="0"/>
                        <a:t>Outputs</a:t>
                      </a:r>
                      <a:endParaRPr lang="en-US" dirty="0"/>
                    </a:p>
                  </a:txBody>
                  <a:tcPr/>
                </a:tc>
                <a:extLst>
                  <a:ext uri="{0D108BD9-81ED-4DB2-BD59-A6C34878D82A}">
                    <a16:rowId xmlns:a16="http://schemas.microsoft.com/office/drawing/2014/main" val="1110254026"/>
                  </a:ext>
                </a:extLst>
              </a:tr>
              <a:tr h="999648">
                <a:tc rowSpan="3">
                  <a:txBody>
                    <a:bodyPr/>
                    <a:lstStyle/>
                    <a:p>
                      <a:pPr algn="l"/>
                      <a:r>
                        <a:rPr lang="en-ZW" b="1" dirty="0"/>
                        <a:t>To strengthen public private partnerships between farmers, seed houses and suppliers of equipment and farming input including knowledge for targeted wards.</a:t>
                      </a:r>
                      <a:endParaRPr lang="en-US" b="1" dirty="0"/>
                    </a:p>
                  </a:txBody>
                  <a:tcPr anchor="ctr"/>
                </a:tc>
                <a:tc>
                  <a:txBody>
                    <a:bodyPr/>
                    <a:lstStyle/>
                    <a:p>
                      <a:pPr marL="457200" lvl="1" indent="0" fontAlgn="base">
                        <a:lnSpc>
                          <a:spcPct val="107000"/>
                        </a:lnSpc>
                        <a:spcAft>
                          <a:spcPts val="600"/>
                        </a:spcAft>
                        <a:buFont typeface="+mj-lt"/>
                        <a:buNone/>
                      </a:pPr>
                      <a:r>
                        <a:rPr lang="en-GB" sz="1800" b="0" kern="1200" dirty="0">
                          <a:solidFill>
                            <a:schemeClr val="dk1"/>
                          </a:solidFill>
                          <a:effectLst/>
                          <a:latin typeface="+mn-lt"/>
                          <a:ea typeface="+mn-ea"/>
                          <a:cs typeface="+mn-cs"/>
                        </a:rPr>
                        <a:t>Mobilise, and motivate stakeholders,</a:t>
                      </a:r>
                      <a:r>
                        <a:rPr lang="en-US" sz="1800" b="0" kern="1200" dirty="0">
                          <a:solidFill>
                            <a:schemeClr val="dk1"/>
                          </a:solidFill>
                          <a:effectLst/>
                          <a:latin typeface="+mn-lt"/>
                          <a:ea typeface="+mn-ea"/>
                          <a:cs typeface="+mn-cs"/>
                        </a:rPr>
                        <a:t> </a:t>
                      </a:r>
                      <a:r>
                        <a:rPr lang="en-GB" sz="1800" b="0" kern="1200" dirty="0">
                          <a:solidFill>
                            <a:schemeClr val="dk1"/>
                          </a:solidFill>
                          <a:effectLst/>
                          <a:latin typeface="+mn-lt"/>
                          <a:ea typeface="+mn-ea"/>
                          <a:cs typeface="+mn-cs"/>
                        </a:rPr>
                        <a:t>suppliers, buyers and the communities to participate in knowledge fairs (500 participants)</a:t>
                      </a:r>
                      <a:endParaRPr lang="en-US" sz="1800" b="0" kern="1200" dirty="0">
                        <a:solidFill>
                          <a:schemeClr val="dk1"/>
                        </a:solidFill>
                        <a:effectLst/>
                        <a:latin typeface="+mn-lt"/>
                        <a:ea typeface="+mn-ea"/>
                        <a:cs typeface="+mn-cs"/>
                      </a:endParaRPr>
                    </a:p>
                  </a:txBody>
                  <a:tcPr marL="0" marR="0" marT="0" marB="0"/>
                </a:tc>
                <a:tc>
                  <a:txBody>
                    <a:bodyPr/>
                    <a:lstStyle/>
                    <a:p>
                      <a:r>
                        <a:rPr lang="en-GB" sz="1800" kern="1200" dirty="0">
                          <a:solidFill>
                            <a:schemeClr val="dk1"/>
                          </a:solidFill>
                          <a:effectLst/>
                          <a:latin typeface="+mn-lt"/>
                          <a:ea typeface="+mn-ea"/>
                          <a:cs typeface="+mn-cs"/>
                        </a:rPr>
                        <a:t>9 mobilisation meetings conducted.</a:t>
                      </a:r>
                      <a:endParaRPr lang="en-US" dirty="0"/>
                    </a:p>
                  </a:txBody>
                  <a:tcPr/>
                </a:tc>
                <a:extLst>
                  <a:ext uri="{0D108BD9-81ED-4DB2-BD59-A6C34878D82A}">
                    <a16:rowId xmlns:a16="http://schemas.microsoft.com/office/drawing/2014/main" val="3842984184"/>
                  </a:ext>
                </a:extLst>
              </a:tr>
              <a:tr h="999648">
                <a:tc vMerge="1">
                  <a:txBody>
                    <a:bodyPr/>
                    <a:lstStyle/>
                    <a:p>
                      <a:endParaRPr lang="en-US" dirty="0"/>
                    </a:p>
                  </a:txBody>
                  <a:tcPr/>
                </a:tc>
                <a:tc>
                  <a:txBody>
                    <a:bodyPr/>
                    <a:lstStyle/>
                    <a:p>
                      <a:pPr marL="457200" lvl="1" indent="0" fontAlgn="base">
                        <a:lnSpc>
                          <a:spcPct val="107000"/>
                        </a:lnSpc>
                        <a:spcAft>
                          <a:spcPts val="600"/>
                        </a:spcAft>
                        <a:buFont typeface="+mj-lt"/>
                        <a:buNone/>
                      </a:pPr>
                      <a:r>
                        <a:rPr lang="en-GB" sz="1800" b="0" kern="1200" dirty="0">
                          <a:solidFill>
                            <a:schemeClr val="dk1"/>
                          </a:solidFill>
                          <a:effectLst/>
                          <a:latin typeface="+mn-lt"/>
                          <a:ea typeface="+mn-ea"/>
                          <a:cs typeface="+mn-cs"/>
                        </a:rPr>
                        <a:t>Strengthen the farmers platforms for information sharing (1000 participants,600 female and 400female).</a:t>
                      </a:r>
                      <a:endParaRPr lang="en-US" sz="1800" b="0" kern="1200" dirty="0">
                        <a:solidFill>
                          <a:schemeClr val="dk1"/>
                        </a:solidFill>
                        <a:effectLst/>
                        <a:latin typeface="+mn-lt"/>
                        <a:ea typeface="+mn-ea"/>
                        <a:cs typeface="+mn-cs"/>
                      </a:endParaRPr>
                    </a:p>
                  </a:txBody>
                  <a:tcPr marL="0" marR="0" marT="0" marB="0"/>
                </a:tc>
                <a:tc>
                  <a:txBody>
                    <a:bodyPr/>
                    <a:lstStyle/>
                    <a:p>
                      <a:r>
                        <a:rPr lang="en-GB" sz="1800" kern="1200" dirty="0">
                          <a:solidFill>
                            <a:schemeClr val="dk1"/>
                          </a:solidFill>
                          <a:effectLst/>
                          <a:latin typeface="+mn-lt"/>
                          <a:ea typeface="+mn-ea"/>
                          <a:cs typeface="+mn-cs"/>
                        </a:rPr>
                        <a:t>4platforms strengthened</a:t>
                      </a:r>
                      <a:endParaRPr lang="en-ZW" dirty="0"/>
                    </a:p>
                  </a:txBody>
                  <a:tcPr/>
                </a:tc>
                <a:extLst>
                  <a:ext uri="{0D108BD9-81ED-4DB2-BD59-A6C34878D82A}">
                    <a16:rowId xmlns:a16="http://schemas.microsoft.com/office/drawing/2014/main" val="470828295"/>
                  </a:ext>
                </a:extLst>
              </a:tr>
              <a:tr h="999648">
                <a:tc vMerge="1">
                  <a:txBody>
                    <a:bodyPr/>
                    <a:lstStyle/>
                    <a:p>
                      <a:endParaRPr lang="en-US" dirty="0"/>
                    </a:p>
                  </a:txBody>
                  <a:tcPr/>
                </a:tc>
                <a:tc>
                  <a:txBody>
                    <a:bodyPr/>
                    <a:lstStyle/>
                    <a:p>
                      <a:r>
                        <a:rPr lang="en-GB" sz="1800" kern="1200" dirty="0">
                          <a:solidFill>
                            <a:schemeClr val="dk1"/>
                          </a:solidFill>
                          <a:effectLst/>
                          <a:latin typeface="+mn-lt"/>
                          <a:ea typeface="+mn-ea"/>
                          <a:cs typeface="+mn-cs"/>
                        </a:rPr>
                        <a:t>Organise three knowledge fairs to link farmers with private sector actors (suppliers and buyers) targeting 1000 participants,600 female and 400male)</a:t>
                      </a:r>
                      <a:endParaRPr lang="en-US" dirty="0"/>
                    </a:p>
                  </a:txBody>
                  <a:tcPr/>
                </a:tc>
                <a:tc>
                  <a:txBody>
                    <a:bodyPr/>
                    <a:lstStyle/>
                    <a:p>
                      <a:pPr fontAlgn="base">
                        <a:lnSpc>
                          <a:spcPct val="107000"/>
                        </a:lnSpc>
                        <a:spcAft>
                          <a:spcPts val="600"/>
                        </a:spcAft>
                        <a:buNone/>
                      </a:pPr>
                      <a:r>
                        <a:rPr lang="en-GB" sz="1800" kern="1200" dirty="0">
                          <a:solidFill>
                            <a:schemeClr val="dk1"/>
                          </a:solidFill>
                          <a:effectLst/>
                          <a:latin typeface="+mn-lt"/>
                          <a:ea typeface="+mn-ea"/>
                          <a:cs typeface="+mn-cs"/>
                        </a:rPr>
                        <a:t>3 knowledge fairs conducted for four wards</a:t>
                      </a:r>
                      <a:endParaRPr lang="en-US" sz="1800" kern="1200" dirty="0">
                        <a:solidFill>
                          <a:schemeClr val="dk1"/>
                        </a:solidFill>
                        <a:effectLst/>
                        <a:latin typeface="+mn-lt"/>
                        <a:ea typeface="+mn-ea"/>
                        <a:cs typeface="+mn-cs"/>
                      </a:endParaRPr>
                    </a:p>
                  </a:txBody>
                  <a:tcPr marL="0" marR="0" marT="0" marB="0" anchor="ctr"/>
                </a:tc>
                <a:extLst>
                  <a:ext uri="{0D108BD9-81ED-4DB2-BD59-A6C34878D82A}">
                    <a16:rowId xmlns:a16="http://schemas.microsoft.com/office/drawing/2014/main" val="4075550741"/>
                  </a:ext>
                </a:extLst>
              </a:tr>
            </a:tbl>
          </a:graphicData>
        </a:graphic>
      </p:graphicFrame>
      <p:cxnSp>
        <p:nvCxnSpPr>
          <p:cNvPr id="17" name="Straight Connector 16">
            <a:extLst>
              <a:ext uri="{FF2B5EF4-FFF2-40B4-BE49-F238E27FC236}">
                <a16:creationId xmlns:a16="http://schemas.microsoft.com/office/drawing/2014/main" id="{5FEF7171-ECBF-E5F2-BBCC-B334766139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4486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411D9-89F7-CEBB-1BE2-8260799EE936}"/>
              </a:ext>
            </a:extLst>
          </p:cNvPr>
          <p:cNvSpPr>
            <a:spLocks noGrp="1"/>
          </p:cNvSpPr>
          <p:nvPr>
            <p:ph type="title"/>
          </p:nvPr>
        </p:nvSpPr>
        <p:spPr/>
        <p:txBody>
          <a:bodyPr/>
          <a:lstStyle/>
          <a:p>
            <a:r>
              <a:rPr lang="en-ZW" b="1" dirty="0" err="1"/>
              <a:t>Cont</a:t>
            </a:r>
            <a:r>
              <a:rPr lang="en-ZW" b="1" dirty="0"/>
              <a:t>’</a:t>
            </a:r>
            <a:endParaRPr lang="en-US" b="1" dirty="0"/>
          </a:p>
        </p:txBody>
      </p:sp>
      <p:graphicFrame>
        <p:nvGraphicFramePr>
          <p:cNvPr id="4" name="Content Placeholder 4">
            <a:extLst>
              <a:ext uri="{FF2B5EF4-FFF2-40B4-BE49-F238E27FC236}">
                <a16:creationId xmlns:a16="http://schemas.microsoft.com/office/drawing/2014/main" id="{76395EB8-8FA9-59EE-6943-6C0F3AC48535}"/>
              </a:ext>
            </a:extLst>
          </p:cNvPr>
          <p:cNvGraphicFramePr>
            <a:graphicFrameLocks noGrp="1"/>
          </p:cNvGraphicFramePr>
          <p:nvPr>
            <p:ph idx="1"/>
            <p:extLst>
              <p:ext uri="{D42A27DB-BD31-4B8C-83A1-F6EECF244321}">
                <p14:modId xmlns:p14="http://schemas.microsoft.com/office/powerpoint/2010/main" val="2937798701"/>
              </p:ext>
            </p:extLst>
          </p:nvPr>
        </p:nvGraphicFramePr>
        <p:xfrm>
          <a:off x="838200" y="1690688"/>
          <a:ext cx="10515597" cy="2365056"/>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829572953"/>
                    </a:ext>
                  </a:extLst>
                </a:gridCol>
                <a:gridCol w="3505199">
                  <a:extLst>
                    <a:ext uri="{9D8B030D-6E8A-4147-A177-3AD203B41FA5}">
                      <a16:colId xmlns:a16="http://schemas.microsoft.com/office/drawing/2014/main" val="1652353314"/>
                    </a:ext>
                  </a:extLst>
                </a:gridCol>
                <a:gridCol w="3505199">
                  <a:extLst>
                    <a:ext uri="{9D8B030D-6E8A-4147-A177-3AD203B41FA5}">
                      <a16:colId xmlns:a16="http://schemas.microsoft.com/office/drawing/2014/main" val="3895299962"/>
                    </a:ext>
                  </a:extLst>
                </a:gridCol>
              </a:tblGrid>
              <a:tr h="311856">
                <a:tc>
                  <a:txBody>
                    <a:bodyPr/>
                    <a:lstStyle/>
                    <a:p>
                      <a:r>
                        <a:rPr lang="en-ZW" dirty="0"/>
                        <a:t>Objective 2</a:t>
                      </a:r>
                      <a:endParaRPr lang="en-US" dirty="0"/>
                    </a:p>
                  </a:txBody>
                  <a:tcPr/>
                </a:tc>
                <a:tc>
                  <a:txBody>
                    <a:bodyPr/>
                    <a:lstStyle/>
                    <a:p>
                      <a:r>
                        <a:rPr lang="en-ZW" dirty="0"/>
                        <a:t>Activities</a:t>
                      </a:r>
                      <a:endParaRPr lang="en-US" dirty="0"/>
                    </a:p>
                  </a:txBody>
                  <a:tcPr/>
                </a:tc>
                <a:tc>
                  <a:txBody>
                    <a:bodyPr/>
                    <a:lstStyle/>
                    <a:p>
                      <a:r>
                        <a:rPr lang="en-ZW" dirty="0"/>
                        <a:t>Outputs</a:t>
                      </a:r>
                      <a:endParaRPr lang="en-US" dirty="0"/>
                    </a:p>
                  </a:txBody>
                  <a:tcPr/>
                </a:tc>
                <a:extLst>
                  <a:ext uri="{0D108BD9-81ED-4DB2-BD59-A6C34878D82A}">
                    <a16:rowId xmlns:a16="http://schemas.microsoft.com/office/drawing/2014/main" val="1110254026"/>
                  </a:ext>
                </a:extLst>
              </a:tr>
              <a:tr h="999648">
                <a:tc rowSpan="2">
                  <a:txBody>
                    <a:bodyPr/>
                    <a:lstStyle/>
                    <a:p>
                      <a:pPr algn="l"/>
                      <a:r>
                        <a:rPr lang="en-ZW" b="1" dirty="0"/>
                        <a:t>To strengthen public private partnerships between farmers, seed houses and suppliers of equipment and farming input including knowledge for targeted wards.</a:t>
                      </a:r>
                      <a:endParaRPr lang="en-US" b="1" dirty="0"/>
                    </a:p>
                  </a:txBody>
                  <a:tcPr anchor="ctr"/>
                </a:tc>
                <a:tc>
                  <a:txBody>
                    <a:bodyPr/>
                    <a:lstStyle/>
                    <a:p>
                      <a:pPr marL="457200" lvl="1" indent="0" fontAlgn="base">
                        <a:lnSpc>
                          <a:spcPct val="107000"/>
                        </a:lnSpc>
                        <a:spcAft>
                          <a:spcPts val="600"/>
                        </a:spcAft>
                        <a:buFont typeface="+mj-lt"/>
                        <a:buNone/>
                      </a:pPr>
                      <a:r>
                        <a:rPr lang="en-GB" sz="1800" kern="1200" dirty="0">
                          <a:solidFill>
                            <a:schemeClr val="dk1"/>
                          </a:solidFill>
                          <a:effectLst/>
                          <a:latin typeface="+mn-lt"/>
                          <a:ea typeface="+mn-ea"/>
                          <a:cs typeface="+mn-cs"/>
                        </a:rPr>
                        <a:t>Documentation and dissemination of lessons learnt and impact stories.</a:t>
                      </a:r>
                      <a:endParaRPr lang="en-US" sz="1800" b="0" kern="1200" dirty="0">
                        <a:solidFill>
                          <a:schemeClr val="dk1"/>
                        </a:solidFill>
                        <a:effectLst/>
                        <a:latin typeface="+mn-lt"/>
                        <a:ea typeface="+mn-ea"/>
                        <a:cs typeface="+mn-cs"/>
                      </a:endParaRPr>
                    </a:p>
                  </a:txBody>
                  <a:tcPr marL="0" marR="0" marT="0" marB="0"/>
                </a:tc>
                <a:tc>
                  <a:txBody>
                    <a:bodyPr/>
                    <a:lstStyle/>
                    <a:p>
                      <a:r>
                        <a:rPr lang="en-GB" sz="1800" kern="1200" dirty="0">
                          <a:solidFill>
                            <a:schemeClr val="dk1"/>
                          </a:solidFill>
                          <a:effectLst/>
                          <a:latin typeface="+mn-lt"/>
                          <a:ea typeface="+mn-ea"/>
                          <a:cs typeface="+mn-cs"/>
                        </a:rPr>
                        <a:t>One lesson learnt document produced</a:t>
                      </a:r>
                      <a:endParaRPr lang="en-US" dirty="0"/>
                    </a:p>
                  </a:txBody>
                  <a:tcPr/>
                </a:tc>
                <a:extLst>
                  <a:ext uri="{0D108BD9-81ED-4DB2-BD59-A6C34878D82A}">
                    <a16:rowId xmlns:a16="http://schemas.microsoft.com/office/drawing/2014/main" val="3842984184"/>
                  </a:ext>
                </a:extLst>
              </a:tr>
              <a:tr h="999648">
                <a:tc vMerge="1">
                  <a:txBody>
                    <a:bodyPr/>
                    <a:lstStyle/>
                    <a:p>
                      <a:endParaRPr lang="en-US" dirty="0"/>
                    </a:p>
                  </a:txBody>
                  <a:tcPr/>
                </a:tc>
                <a:tc>
                  <a:txBody>
                    <a:bodyPr/>
                    <a:lstStyle/>
                    <a:p>
                      <a:pPr marL="457200" lvl="1" indent="0" fontAlgn="base">
                        <a:lnSpc>
                          <a:spcPct val="107000"/>
                        </a:lnSpc>
                        <a:spcAft>
                          <a:spcPts val="600"/>
                        </a:spcAft>
                        <a:buFont typeface="+mj-lt"/>
                        <a:buNone/>
                      </a:pPr>
                      <a:r>
                        <a:rPr lang="en-GB" sz="1800" kern="1200" dirty="0">
                          <a:solidFill>
                            <a:schemeClr val="dk1"/>
                          </a:solidFill>
                          <a:effectLst/>
                          <a:latin typeface="+mn-lt"/>
                          <a:ea typeface="+mn-ea"/>
                          <a:cs typeface="+mn-cs"/>
                        </a:rPr>
                        <a:t>Conduct closeout meeting at district level for 30 people (17male and 13 female).</a:t>
                      </a:r>
                      <a:endParaRPr lang="en-US" sz="1800" b="0" kern="1200" dirty="0">
                        <a:solidFill>
                          <a:schemeClr val="dk1"/>
                        </a:solidFill>
                        <a:effectLst/>
                        <a:latin typeface="+mn-lt"/>
                        <a:ea typeface="+mn-ea"/>
                        <a:cs typeface="+mn-cs"/>
                      </a:endParaRPr>
                    </a:p>
                  </a:txBody>
                  <a:tcPr marL="0" marR="0" marT="0" marB="0"/>
                </a:tc>
                <a:tc>
                  <a:txBody>
                    <a:bodyPr/>
                    <a:lstStyle/>
                    <a:p>
                      <a:r>
                        <a:rPr lang="en-GB" sz="1800" kern="1200" dirty="0">
                          <a:solidFill>
                            <a:schemeClr val="dk1"/>
                          </a:solidFill>
                          <a:effectLst/>
                          <a:latin typeface="+mn-lt"/>
                          <a:ea typeface="+mn-ea"/>
                          <a:cs typeface="+mn-cs"/>
                        </a:rPr>
                        <a:t>1 closeout meeting conducted at district level</a:t>
                      </a:r>
                      <a:endParaRPr lang="en-ZW" dirty="0"/>
                    </a:p>
                  </a:txBody>
                  <a:tcPr/>
                </a:tc>
                <a:extLst>
                  <a:ext uri="{0D108BD9-81ED-4DB2-BD59-A6C34878D82A}">
                    <a16:rowId xmlns:a16="http://schemas.microsoft.com/office/drawing/2014/main" val="470828295"/>
                  </a:ext>
                </a:extLst>
              </a:tr>
            </a:tbl>
          </a:graphicData>
        </a:graphic>
      </p:graphicFrame>
    </p:spTree>
    <p:extLst>
      <p:ext uri="{BB962C8B-B14F-4D97-AF65-F5344CB8AC3E}">
        <p14:creationId xmlns:p14="http://schemas.microsoft.com/office/powerpoint/2010/main" val="1224368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0FE0A9D-FD01-9B55-848B-E65BF80B8BF1}"/>
              </a:ext>
            </a:extLst>
          </p:cNvPr>
          <p:cNvPicPr>
            <a:picLocks noChangeAspect="1"/>
          </p:cNvPicPr>
          <p:nvPr/>
        </p:nvPicPr>
        <p:blipFill>
          <a:blip r:embed="rId2">
            <a:duotone>
              <a:schemeClr val="bg2">
                <a:shade val="45000"/>
                <a:satMod val="135000"/>
              </a:schemeClr>
              <a:prstClr val="white"/>
            </a:duotone>
          </a:blip>
          <a:srcRect b="15730"/>
          <a:stretch>
            <a:fillRect/>
          </a:stretch>
        </p:blipFill>
        <p:spPr>
          <a:xfrm>
            <a:off x="20" y="10"/>
            <a:ext cx="12191980" cy="6857990"/>
          </a:xfrm>
          <a:prstGeom prst="rect">
            <a:avLst/>
          </a:prstGeom>
        </p:spPr>
      </p:pic>
      <p:sp>
        <p:nvSpPr>
          <p:cNvPr id="24" name="Rectangle 23">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659529-A66E-E919-E0A0-5EDC5DB369E4}"/>
              </a:ext>
            </a:extLst>
          </p:cNvPr>
          <p:cNvSpPr>
            <a:spLocks noGrp="1"/>
          </p:cNvSpPr>
          <p:nvPr>
            <p:ph type="title"/>
          </p:nvPr>
        </p:nvSpPr>
        <p:spPr>
          <a:xfrm>
            <a:off x="838200" y="365125"/>
            <a:ext cx="10515600" cy="1325563"/>
          </a:xfrm>
        </p:spPr>
        <p:txBody>
          <a:bodyPr>
            <a:normAutofit/>
          </a:bodyPr>
          <a:lstStyle/>
          <a:p>
            <a:r>
              <a:rPr lang="en-ZW" b="1"/>
              <a:t>Expected Results</a:t>
            </a:r>
            <a:endParaRPr lang="en-US" b="1"/>
          </a:p>
        </p:txBody>
      </p:sp>
      <p:graphicFrame>
        <p:nvGraphicFramePr>
          <p:cNvPr id="19" name="Content Placeholder 2">
            <a:extLst>
              <a:ext uri="{FF2B5EF4-FFF2-40B4-BE49-F238E27FC236}">
                <a16:creationId xmlns:a16="http://schemas.microsoft.com/office/drawing/2014/main" id="{CD330B1E-6177-9CDC-26E2-FD83A0E6F454}"/>
              </a:ext>
            </a:extLst>
          </p:cNvPr>
          <p:cNvGraphicFramePr>
            <a:graphicFrameLocks noGrp="1"/>
          </p:cNvGraphicFramePr>
          <p:nvPr>
            <p:ph idx="1"/>
            <p:extLst>
              <p:ext uri="{D42A27DB-BD31-4B8C-83A1-F6EECF244321}">
                <p14:modId xmlns:p14="http://schemas.microsoft.com/office/powerpoint/2010/main" val="392465628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3242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125</TotalTime>
  <Words>1221</Words>
  <Application>Microsoft Office PowerPoint</Application>
  <PresentationFormat>Widescreen</PresentationFormat>
  <Paragraphs>94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Calibri</vt:lpstr>
      <vt:lpstr>Office Theme</vt:lpstr>
      <vt:lpstr>STEWARDING OUTCOMES OF EARLY ACTION FOR IMPACT PROJECT</vt:lpstr>
      <vt:lpstr>Background</vt:lpstr>
      <vt:lpstr>Background</vt:lpstr>
      <vt:lpstr>Project overview</vt:lpstr>
      <vt:lpstr>Targeted Groups and Impact</vt:lpstr>
      <vt:lpstr>Objectives</vt:lpstr>
      <vt:lpstr>Activities: Objective 1</vt:lpstr>
      <vt:lpstr>Cont’</vt:lpstr>
      <vt:lpstr>Cont’</vt:lpstr>
      <vt:lpstr>Cont’</vt:lpstr>
      <vt:lpstr>Activities: Objective 2</vt:lpstr>
      <vt:lpstr>Cont’</vt:lpstr>
      <vt:lpstr>Expected Results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LDS YOUTH</dc:creator>
  <cp:lastModifiedBy>LDS YOUTH</cp:lastModifiedBy>
  <cp:revision>1</cp:revision>
  <dcterms:created xsi:type="dcterms:W3CDTF">2025-07-20T11:04:55Z</dcterms:created>
  <dcterms:modified xsi:type="dcterms:W3CDTF">2025-07-20T13:10:36Z</dcterms:modified>
</cp:coreProperties>
</file>